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52"/>
  </p:notesMasterIdLst>
  <p:handoutMasterIdLst>
    <p:handoutMasterId r:id="rId53"/>
  </p:handoutMasterIdLst>
  <p:sldIdLst>
    <p:sldId id="326" r:id="rId2"/>
    <p:sldId id="328" r:id="rId3"/>
    <p:sldId id="406" r:id="rId4"/>
    <p:sldId id="407" r:id="rId5"/>
    <p:sldId id="371" r:id="rId6"/>
    <p:sldId id="336" r:id="rId7"/>
    <p:sldId id="333" r:id="rId8"/>
    <p:sldId id="354" r:id="rId9"/>
    <p:sldId id="360" r:id="rId10"/>
    <p:sldId id="385" r:id="rId11"/>
    <p:sldId id="386" r:id="rId12"/>
    <p:sldId id="415" r:id="rId13"/>
    <p:sldId id="372" r:id="rId14"/>
    <p:sldId id="334" r:id="rId15"/>
    <p:sldId id="337" r:id="rId16"/>
    <p:sldId id="338" r:id="rId17"/>
    <p:sldId id="339" r:id="rId18"/>
    <p:sldId id="341" r:id="rId19"/>
    <p:sldId id="397" r:id="rId20"/>
    <p:sldId id="366" r:id="rId21"/>
    <p:sldId id="376" r:id="rId22"/>
    <p:sldId id="377" r:id="rId23"/>
    <p:sldId id="401" r:id="rId24"/>
    <p:sldId id="416" r:id="rId25"/>
    <p:sldId id="368" r:id="rId26"/>
    <p:sldId id="342" r:id="rId27"/>
    <p:sldId id="417" r:id="rId28"/>
    <p:sldId id="343" r:id="rId29"/>
    <p:sldId id="373" r:id="rId30"/>
    <p:sldId id="369" r:id="rId31"/>
    <p:sldId id="395" r:id="rId32"/>
    <p:sldId id="374" r:id="rId33"/>
    <p:sldId id="389" r:id="rId34"/>
    <p:sldId id="396" r:id="rId35"/>
    <p:sldId id="370" r:id="rId36"/>
    <p:sldId id="378" r:id="rId37"/>
    <p:sldId id="344" r:id="rId38"/>
    <p:sldId id="383" r:id="rId39"/>
    <p:sldId id="379" r:id="rId40"/>
    <p:sldId id="404" r:id="rId41"/>
    <p:sldId id="405" r:id="rId42"/>
    <p:sldId id="348" r:id="rId43"/>
    <p:sldId id="391" r:id="rId44"/>
    <p:sldId id="392" r:id="rId45"/>
    <p:sldId id="393" r:id="rId46"/>
    <p:sldId id="382" r:id="rId47"/>
    <p:sldId id="349" r:id="rId48"/>
    <p:sldId id="381" r:id="rId49"/>
    <p:sldId id="384" r:id="rId50"/>
    <p:sldId id="350" r:id="rId5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RESENTATION PARCOURSUP" id="{0B896E98-F45E-4768-8620-EDDF394BE181}">
          <p14:sldIdLst>
            <p14:sldId id="326"/>
            <p14:sldId id="328"/>
            <p14:sldId id="406"/>
            <p14:sldId id="407"/>
            <p14:sldId id="371"/>
            <p14:sldId id="336"/>
            <p14:sldId id="333"/>
            <p14:sldId id="354"/>
            <p14:sldId id="360"/>
            <p14:sldId id="385"/>
            <p14:sldId id="386"/>
            <p14:sldId id="363"/>
            <p14:sldId id="372"/>
            <p14:sldId id="334"/>
            <p14:sldId id="337"/>
            <p14:sldId id="338"/>
            <p14:sldId id="339"/>
            <p14:sldId id="341"/>
            <p14:sldId id="397"/>
            <p14:sldId id="366"/>
            <p14:sldId id="376"/>
            <p14:sldId id="377"/>
            <p14:sldId id="401"/>
            <p14:sldId id="368"/>
            <p14:sldId id="342"/>
            <p14:sldId id="343"/>
            <p14:sldId id="373"/>
            <p14:sldId id="369"/>
            <p14:sldId id="395"/>
            <p14:sldId id="374"/>
            <p14:sldId id="389"/>
            <p14:sldId id="396"/>
            <p14:sldId id="370"/>
            <p14:sldId id="378"/>
            <p14:sldId id="344"/>
            <p14:sldId id="383"/>
            <p14:sldId id="379"/>
            <p14:sldId id="404"/>
            <p14:sldId id="405"/>
            <p14:sldId id="348"/>
            <p14:sldId id="391"/>
            <p14:sldId id="392"/>
            <p14:sldId id="393"/>
            <p14:sldId id="382"/>
            <p14:sldId id="349"/>
            <p14:sldId id="381"/>
            <p14:sldId id="384"/>
            <p14:sldId id="350"/>
            <p14:sldId id="412"/>
            <p14:sldId id="413"/>
            <p14:sldId id="41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DA SAID" initials="HS" lastIdx="8" clrIdx="0"/>
  <p:cmAuthor id="2" name="Christine BOURDIN" initials="CB" lastIdx="33" clrIdx="1">
    <p:extLst/>
  </p:cmAuthor>
  <p:cmAuthor id="3" name="Utilisateur invité" initials="Ui" lastIdx="18" clrIdx="2">
    <p:extLst/>
  </p:cmAuthor>
  <p:cmAuthor id="4" name="Rachel BOURDON" initials="RB" lastIdx="10" clrIdx="3">
    <p:extLst/>
  </p:cmAuthor>
  <p:cmAuthor id="5" name="Bertrand RIFFIOD" initials="BR" lastIdx="20" clrIdx="4">
    <p:extLst/>
  </p:cmAuthor>
  <p:cmAuthor id="6" name="ELLEN THOMPSON" initials="ET" lastIdx="33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C5076"/>
    <a:srgbClr val="51B9AA"/>
    <a:srgbClr val="ED7454"/>
    <a:srgbClr val="797FBB"/>
    <a:srgbClr val="3D566E"/>
    <a:srgbClr val="EC130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AECF3-AC46-9262-5A3E-1D824677254E}" v="386" dt="2020-12-14T11:24:02.857"/>
    <p1510:client id="{1FE1A438-2BF0-5000-BD1C-2A1F9A28622D}" v="117" dt="2020-12-14T11:00:40.893"/>
    <p1510:client id="{7BF07098-F4B6-51A3-F298-EFCC96F30183}" v="22" dt="2020-12-14T11:08:18.062"/>
    <p1510:client id="{836BCAF5-BE64-821C-244B-8DEB532FDCFC}" v="4" dt="2020-12-14T09:41:35.650"/>
    <p1510:client id="{E48B2058-6DE3-89E0-5D07-927CF4471B34}" v="13" dt="2020-12-14T10:28:48.516"/>
    <p1510:client id="{F4873792-3395-4C29-910E-8FFF8DE8089D}" v="2" dt="2020-12-14T10:25:32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9D897012-7FF6-704A-9088-93ACEFB22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9BBEEC68-1116-A24A-AD79-7B70DE510B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479D-4687-E740-9789-857CF0267E2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A513078-4837-CD44-8134-B2F5EC620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23167E4C-36F1-A146-B373-CD678EBB6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D87D-3887-3549-A415-10DFF9EDA4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0913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6532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33220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22" indent="-214334"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851" indent="-228623" defTabSz="449308" eaLnBrk="0" fontAlgn="base" hangingPunct="0">
              <a:spcBef>
                <a:spcPct val="0"/>
              </a:spcBef>
              <a:spcAft>
                <a:spcPct val="0"/>
              </a:spcAft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2097" indent="-228623" defTabSz="449308" eaLnBrk="0" fontAlgn="base" hangingPunct="0">
              <a:spcBef>
                <a:spcPct val="0"/>
              </a:spcBef>
              <a:spcAft>
                <a:spcPct val="0"/>
              </a:spcAft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343" indent="-228623" defTabSz="449308" eaLnBrk="0" fontAlgn="base" hangingPunct="0">
              <a:spcBef>
                <a:spcPct val="0"/>
              </a:spcBef>
              <a:spcAft>
                <a:spcPct val="0"/>
              </a:spcAft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589" indent="-228623" defTabSz="449308" eaLnBrk="0" fontAlgn="base" hangingPunct="0">
              <a:spcBef>
                <a:spcPct val="0"/>
              </a:spcBef>
              <a:spcAft>
                <a:spcPct val="0"/>
              </a:spcAft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3FD99EC3-DB7C-4646-A360-A7D59022E2F1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/>
              <a:t>40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3107" name="Text Box 1"/>
          <p:cNvSpPr txBox="1">
            <a:spLocks noChangeArrowheads="1"/>
          </p:cNvSpPr>
          <p:nvPr/>
        </p:nvSpPr>
        <p:spPr bwMode="auto">
          <a:xfrm>
            <a:off x="3850587" y="9429672"/>
            <a:ext cx="2945500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buSzPct val="100000"/>
            </a:pPr>
            <a:fld id="{04E54717-9BFA-4043-A035-93CD8DC69255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 hangingPunct="1">
                <a:buSzPct val="100000"/>
              </a:pPr>
              <a:t>40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03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3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9" y="4715630"/>
            <a:ext cx="5440045" cy="446794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310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22" indent="-214334"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851" indent="-228623" defTabSz="44930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2097" indent="-228623" defTabSz="44930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343" indent="-228623" defTabSz="44930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589" indent="-228623" defTabSz="44930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fld id="{5DD16EFC-92D6-49FD-8CC5-4C61FA1EB56F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>
                <a:buClrTx/>
                <a:buFontTx/>
                <a:buNone/>
              </a:pPr>
              <a:t>41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50587" y="9429672"/>
            <a:ext cx="2945500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 marL="215900" indent="-214313"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94A0C3-ABD5-4C29-9D31-208B9FC84BB5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9" y="4715630"/>
            <a:ext cx="5440045" cy="446794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328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975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2690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6021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6021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32018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5282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22" indent="-214334"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851" indent="-228623" defTabSz="44930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2097" indent="-228623" defTabSz="44930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343" indent="-228623" defTabSz="44930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589" indent="-228623" defTabSz="44930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fld id="{E6B74A96-825F-4867-A4B6-5021D14C6331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>
                <a:buClrTx/>
                <a:buFontTx/>
                <a:buNone/>
              </a:pPr>
              <a:t>23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50587" y="9429672"/>
            <a:ext cx="2945500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 marL="215900" indent="-214313"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F93430-C90E-4528-9F30-E4E1F802DBFB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3850587" y="9429672"/>
            <a:ext cx="294708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7DD9B5-B09B-4B80-BDFA-2B8B60C81D61}" type="slidenum">
              <a:rPr lang="fr-FR" altLang="fr-F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573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609" y="4715630"/>
            <a:ext cx="5440045" cy="446794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dirty="0" smtClean="0">
                <a:latin typeface="Times New Roman" pitchFamily="18" charset="0"/>
              </a:rPr>
              <a:t>Pas de classement pour les filières qui ne sont pas en tension</a:t>
            </a:r>
          </a:p>
        </p:txBody>
      </p:sp>
    </p:spTree>
    <p:extLst>
      <p:ext uri="{BB962C8B-B14F-4D97-AF65-F5344CB8AC3E}">
        <p14:creationId xmlns="" xmlns:p14="http://schemas.microsoft.com/office/powerpoint/2010/main" val="2766007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13527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1610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1"/>
            <a:ext cx="9160828" cy="5152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5359"/>
            <a:ext cx="9160828" cy="5152965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=""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=""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=""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915566"/>
            <a:ext cx="8442808" cy="367240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915566"/>
            <a:ext cx="7560840" cy="3672408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=""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=""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=""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=""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=""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=""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9DE1F-BDD9-4C69-8BA6-57874C1872D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94897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3090863"/>
            <a:ext cx="7505700" cy="1360885"/>
          </a:xfrm>
        </p:spPr>
        <p:txBody>
          <a:bodyPr>
            <a:normAutofit/>
          </a:bodyPr>
          <a:lstStyle>
            <a:lvl1pPr>
              <a:defRPr sz="1125">
                <a:solidFill>
                  <a:srgbClr val="3D566E"/>
                </a:solidFill>
              </a:defRPr>
            </a:lvl1pPr>
            <a:lvl2pPr marL="342900" indent="-342900">
              <a:buNone/>
              <a:defRPr sz="1125"/>
            </a:lvl2pPr>
            <a:lvl3pPr marL="342900" indent="-342900">
              <a:buNone/>
              <a:defRPr sz="1125"/>
            </a:lvl3pPr>
            <a:lvl4pPr marL="342900" indent="-342900">
              <a:buNone/>
              <a:defRPr sz="1125"/>
            </a:lvl4pPr>
            <a:lvl5pPr marL="342900" indent="-342900">
              <a:buNone/>
              <a:defRPr sz="1125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1095375" y="2028826"/>
            <a:ext cx="7505700" cy="86773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250"/>
            </a:lvl1pPr>
            <a:lvl2pPr marL="0" indent="0">
              <a:buNone/>
              <a:defRPr sz="2250"/>
            </a:lvl2pPr>
            <a:lvl3pPr marL="0" indent="0">
              <a:buNone/>
              <a:defRPr sz="2250"/>
            </a:lvl3pPr>
            <a:lvl4pPr marL="0" indent="0">
              <a:buNone/>
              <a:defRPr sz="2250"/>
            </a:lvl4pPr>
            <a:lvl5pPr marL="0" indent="0">
              <a:buNone/>
              <a:defRPr sz="22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llipse 6"/>
          <p:cNvSpPr/>
          <p:nvPr userDrawn="1"/>
        </p:nvSpPr>
        <p:spPr>
          <a:xfrm>
            <a:off x="8405822" y="4719224"/>
            <a:ext cx="261257" cy="19594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40049" y="4714130"/>
            <a:ext cx="373534" cy="195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b="1">
                <a:solidFill>
                  <a:schemeClr val="bg1"/>
                </a:solidFill>
              </a:defRPr>
            </a:lvl1pPr>
          </a:lstStyle>
          <a:p>
            <a:fld id="{C6B7B3CB-E3BA-F74C-AB76-86EFC5843C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0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23357" y="1"/>
            <a:ext cx="9160828" cy="515296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=""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fld id="{B1AB8E14-653C-46DD-A140-9578717F7257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=""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3" r:id="rId7"/>
    <p:sldLayoutId id="214748381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sservices.etudiant.gouv.fr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B797-4000-4B51-A6CA-D02C704D76FC}" type="datetime1">
              <a:rPr lang="fr-FR" smtClean="0"/>
              <a:pPr/>
              <a:t>26/01/2021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</a:t>
            </a:r>
          </a:p>
        </p:txBody>
      </p:sp>
    </p:spTree>
    <p:extLst>
      <p:ext uri="{BB962C8B-B14F-4D97-AF65-F5344CB8AC3E}">
        <p14:creationId xmlns=""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5536" y="802205"/>
            <a:ext cx="8532808" cy="432048"/>
          </a:xfrm>
        </p:spPr>
        <p:txBody>
          <a:bodyPr/>
          <a:lstStyle/>
          <a:p>
            <a:pPr marL="0" indent="0" algn="l">
              <a:buNone/>
            </a:pPr>
            <a:r>
              <a:rPr lang="fr-FR" sz="2550">
                <a:latin typeface="+mj-lt"/>
                <a:ea typeface="+mj-ea"/>
                <a:cs typeface="+mj-cs"/>
              </a:rPr>
              <a:t>Consulter les résultats de recherche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79512" y="1357772"/>
            <a:ext cx="2736304" cy="3374218"/>
          </a:xfrm>
        </p:spPr>
        <p:txBody>
          <a:bodyPr/>
          <a:lstStyle/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sz="1400" b="1">
                <a:latin typeface="Calibri"/>
              </a:rPr>
              <a:t>Pour chaque formation trouvée :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sz="1400" b="1">
              <a:latin typeface="Calibri"/>
            </a:endParaRPr>
          </a:p>
          <a:p>
            <a:pPr marL="1698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  <a:defRPr/>
            </a:pPr>
            <a:r>
              <a:rPr lang="fr-FR" sz="1100">
                <a:solidFill>
                  <a:srgbClr val="0C5076"/>
                </a:solidFill>
                <a:latin typeface="Calibri"/>
              </a:rPr>
              <a:t>Le </a:t>
            </a:r>
            <a:r>
              <a:rPr lang="fr-FR" sz="1100" b="1">
                <a:solidFill>
                  <a:srgbClr val="0C5076"/>
                </a:solidFill>
                <a:latin typeface="Calibri"/>
              </a:rPr>
              <a:t>nombre de places </a:t>
            </a:r>
            <a:r>
              <a:rPr lang="fr-FR" sz="1100">
                <a:solidFill>
                  <a:srgbClr val="0C5076"/>
                </a:solidFill>
                <a:latin typeface="Calibri"/>
              </a:rPr>
              <a:t>disponibles en 2021 (visible à partir du 20 janvier 2021) </a:t>
            </a:r>
          </a:p>
          <a:p>
            <a:pPr marL="1698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  <a:defRPr/>
            </a:pPr>
            <a:endParaRPr lang="fr-FR" sz="1100">
              <a:solidFill>
                <a:srgbClr val="0C5076"/>
              </a:solidFill>
              <a:latin typeface="Calibri"/>
            </a:endParaRPr>
          </a:p>
          <a:p>
            <a:pPr marL="1698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  <a:defRPr/>
            </a:pPr>
            <a:r>
              <a:rPr lang="fr-FR" sz="1100">
                <a:solidFill>
                  <a:srgbClr val="0C5076"/>
                </a:solidFill>
                <a:latin typeface="Calibri"/>
              </a:rPr>
              <a:t>Le </a:t>
            </a:r>
            <a:r>
              <a:rPr lang="fr-FR" sz="1100" b="1">
                <a:solidFill>
                  <a:srgbClr val="0C5076"/>
                </a:solidFill>
                <a:latin typeface="Calibri"/>
              </a:rPr>
              <a:t>taux d'accès </a:t>
            </a:r>
            <a:r>
              <a:rPr lang="fr-FR" sz="1100">
                <a:solidFill>
                  <a:srgbClr val="0C5076"/>
                </a:solidFill>
                <a:latin typeface="Calibri"/>
              </a:rPr>
              <a:t>en 2020, c'est à dire la proportion de candidats ayant reçu une proposition d'admission en phase principale</a:t>
            </a:r>
          </a:p>
          <a:p>
            <a:pPr marL="1698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  <a:defRPr/>
            </a:pPr>
            <a:endParaRPr lang="fr-FR" sz="1100">
              <a:solidFill>
                <a:srgbClr val="0C5076"/>
              </a:solidFill>
              <a:latin typeface="Calibri"/>
            </a:endParaRPr>
          </a:p>
          <a:p>
            <a:pPr marL="1698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  <a:defRPr/>
            </a:pPr>
            <a:r>
              <a:rPr lang="fr-FR" sz="1100">
                <a:solidFill>
                  <a:srgbClr val="0C5076"/>
                </a:solidFill>
                <a:latin typeface="Calibri"/>
              </a:rPr>
              <a:t>Le </a:t>
            </a:r>
            <a:r>
              <a:rPr lang="fr-FR" sz="1100" b="1">
                <a:solidFill>
                  <a:srgbClr val="0C5076"/>
                </a:solidFill>
                <a:latin typeface="Calibri"/>
              </a:rPr>
              <a:t>pourcentage de candidats  admis selon le type de baccalauréat </a:t>
            </a:r>
            <a:r>
              <a:rPr lang="fr-FR" sz="1100">
                <a:solidFill>
                  <a:srgbClr val="0C5076"/>
                </a:solidFill>
                <a:latin typeface="Calibri"/>
              </a:rPr>
              <a:t>en 2020</a:t>
            </a:r>
          </a:p>
          <a:p>
            <a:pPr marL="1698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  <a:defRPr/>
            </a:pPr>
            <a:endParaRPr lang="fr-FR" sz="1100">
              <a:solidFill>
                <a:srgbClr val="0C5076"/>
              </a:solidFill>
              <a:latin typeface="Calibri"/>
            </a:endParaRPr>
          </a:p>
          <a:p>
            <a:pPr marL="180975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  <a:defRPr/>
            </a:pPr>
            <a:r>
              <a:rPr lang="fr-FR" sz="1100">
                <a:solidFill>
                  <a:srgbClr val="0C5076"/>
                </a:solidFill>
                <a:latin typeface="Calibri"/>
              </a:rPr>
              <a:t>Des </a:t>
            </a:r>
            <a:r>
              <a:rPr lang="fr-FR" sz="1100" b="1">
                <a:solidFill>
                  <a:srgbClr val="0C5076"/>
                </a:solidFill>
                <a:latin typeface="Calibri"/>
              </a:rPr>
              <a:t>suggestions de formations similaires </a:t>
            </a:r>
            <a:r>
              <a:rPr lang="fr-FR" sz="1100">
                <a:solidFill>
                  <a:srgbClr val="0C5076"/>
                </a:solidFill>
                <a:latin typeface="Calibri"/>
              </a:rPr>
              <a:t>pour élargir vos choix</a:t>
            </a:r>
          </a:p>
          <a:p>
            <a:pPr marL="180975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  <a:defRPr/>
            </a:pPr>
            <a:endParaRPr lang="fr-FR" sz="1100">
              <a:solidFill>
                <a:srgbClr val="0C5076"/>
              </a:solidFill>
              <a:latin typeface="Calibri"/>
            </a:endParaRPr>
          </a:p>
          <a:p>
            <a:pPr marL="180975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  <a:defRPr/>
            </a:pPr>
            <a:r>
              <a:rPr lang="fr-FR" sz="1100" b="1">
                <a:solidFill>
                  <a:srgbClr val="0C5076"/>
                </a:solidFill>
                <a:latin typeface="Calibri"/>
              </a:rPr>
              <a:t>Un lien pour accéder à la fiche détaillée de la formation</a:t>
            </a:r>
          </a:p>
          <a:p>
            <a:pPr lvl="0"/>
            <a:endParaRPr lang="fr-FR" sz="120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FA0773D-3F28-40F9-B9EA-54498D76AC91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02" y="1275606"/>
            <a:ext cx="6028794" cy="33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79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5536" y="771550"/>
            <a:ext cx="8532808" cy="432048"/>
          </a:xfrm>
        </p:spPr>
        <p:txBody>
          <a:bodyPr/>
          <a:lstStyle/>
          <a:p>
            <a:pPr marL="0" indent="0" algn="l">
              <a:buNone/>
            </a:pPr>
            <a:r>
              <a:rPr lang="fr-FR" sz="2400">
                <a:latin typeface="+mj-lt"/>
                <a:ea typeface="+mj-ea"/>
                <a:cs typeface="+mj-cs"/>
              </a:rPr>
              <a:t>Consulter la fiche de présentation d’une formation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23528" y="1200125"/>
            <a:ext cx="8601301" cy="3531865"/>
          </a:xfrm>
        </p:spPr>
        <p:txBody>
          <a:bodyPr/>
          <a:lstStyle/>
          <a:p>
            <a:pPr marL="171450" lvl="0" indent="-1714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2"/>
                </a:solidFill>
              </a:rPr>
              <a:t>La formation </a:t>
            </a:r>
            <a:r>
              <a:rPr lang="fr-FR" sz="1200" dirty="0"/>
              <a:t>: les contenus et l’organisation des enseignements, les langues et options, les dispositifs pédagogiques, les éventuels frais, modalités et calendrier des épreuves écrites/orales prévues par certaines formations sélectives</a:t>
            </a:r>
            <a:br>
              <a:rPr lang="fr-FR" sz="1200" dirty="0"/>
            </a:br>
            <a:endParaRPr lang="fr-FR" sz="800" dirty="0"/>
          </a:p>
          <a:p>
            <a:pPr marL="171450" lvl="0" indent="-1714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2"/>
                </a:solidFill>
              </a:rPr>
              <a:t>Les connaissances et compétences attendues </a:t>
            </a:r>
            <a:r>
              <a:rPr lang="fr-FR" sz="1200" dirty="0"/>
              <a:t>: attendus nationaux, attendus complémentaires</a:t>
            </a:r>
            <a:endParaRPr lang="fr-FR" sz="1200" dirty="0">
              <a:cs typeface="Arial"/>
            </a:endParaRPr>
          </a:p>
          <a:p>
            <a:pPr marL="182245" lvl="0">
              <a:buClr>
                <a:srgbClr val="ED7454"/>
              </a:buClr>
            </a:pPr>
            <a:r>
              <a:rPr lang="fr-FR" sz="1200" u="sng" dirty="0"/>
              <a:t>Une rubrique « Bac 2021 » : des conseils sur les spécialités et options recommandées par les formations pour réussir </a:t>
            </a:r>
            <a:br>
              <a:rPr lang="fr-FR" sz="1200" u="sng" dirty="0"/>
            </a:br>
            <a:endParaRPr lang="fr-FR" sz="800" b="1" u="sng" dirty="0">
              <a:solidFill>
                <a:srgbClr val="F28E65"/>
              </a:solidFill>
              <a:cs typeface="Arial"/>
            </a:endParaRPr>
          </a:p>
          <a:p>
            <a:pPr marL="171450" lvl="0" indent="-1714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2"/>
                </a:solidFill>
              </a:rPr>
              <a:t>Les critères généraux d’examen des vœux </a:t>
            </a:r>
            <a:r>
              <a:rPr lang="fr-FR" sz="1200" dirty="0"/>
              <a:t>pris en compte pour l’analyse du dossier (résultats académiques, compétences académiques, savoir-être, motivation et cohérence du projet ….)</a:t>
            </a:r>
            <a:endParaRPr lang="fr-FR" sz="1200" dirty="0">
              <a:cs typeface="Arial"/>
            </a:endParaRPr>
          </a:p>
          <a:p>
            <a:pPr marL="182245">
              <a:buClr>
                <a:srgbClr val="ED7454"/>
              </a:buClr>
            </a:pPr>
            <a:r>
              <a:rPr lang="fr-FR" sz="1200" u="sng" dirty="0"/>
              <a:t>Des informations sur le processus d’examen des vœux </a:t>
            </a:r>
            <a:r>
              <a:rPr lang="fr-FR" sz="1200" dirty="0"/>
              <a:t>: explications sur le fonctionnement d’une commission d’examen des vœux, informations sur les taux légaux mis en œuvre  (ex : taux minimum de lycéens boursiers admis)</a:t>
            </a:r>
            <a:br>
              <a:rPr lang="fr-FR" sz="1200" dirty="0"/>
            </a:br>
            <a:endParaRPr lang="fr-FR" sz="800" dirty="0">
              <a:cs typeface="Arial"/>
            </a:endParaRPr>
          </a:p>
          <a:p>
            <a:pPr marL="171450" indent="-1714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2"/>
                </a:solidFill>
              </a:rPr>
              <a:t>Les débouchés </a:t>
            </a:r>
            <a:r>
              <a:rPr lang="fr-FR" sz="1200" dirty="0"/>
              <a:t>: possibilités de poursuite d’études et, à partir du 20 janvier 2021, des indicateurs calculés au niveau national en termes de réussite et d’insertion professionnelle </a:t>
            </a:r>
            <a:endParaRPr lang="fr-FR" sz="1200" dirty="0">
              <a:cs typeface="Arial"/>
            </a:endParaRPr>
          </a:p>
          <a:p>
            <a:pPr marL="171450" indent="-1714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2"/>
                </a:solidFill>
              </a:rPr>
              <a:t>Les contacts des référents de la formation </a:t>
            </a:r>
            <a:r>
              <a:rPr lang="fr-FR" sz="1200" dirty="0"/>
              <a:t>(référent handicap, responsable pédagogique, étudiants ambassadeurs…)</a:t>
            </a:r>
            <a:endParaRPr lang="fr-FR" sz="1200" dirty="0">
              <a:cs typeface="Arial"/>
            </a:endParaRPr>
          </a:p>
          <a:p>
            <a:pPr marL="171450" lvl="0" indent="-1714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2"/>
                </a:solidFill>
              </a:rPr>
              <a:t>Les dates des Journées portes ouvertes ou journées d’immersion</a:t>
            </a:r>
            <a:endParaRPr lang="fr-FR" sz="1200" b="1" dirty="0">
              <a:solidFill>
                <a:schemeClr val="bg2"/>
              </a:solidFill>
              <a:cs typeface="Arial"/>
            </a:endParaRPr>
          </a:p>
          <a:p>
            <a:pPr marL="171450" indent="-1714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2"/>
                </a:solidFill>
              </a:rPr>
              <a:t>Les chiffres clés  </a:t>
            </a:r>
            <a:r>
              <a:rPr lang="fr-FR" sz="1200" b="1" dirty="0">
                <a:solidFill>
                  <a:srgbClr val="ED7454"/>
                </a:solidFill>
              </a:rPr>
              <a:t>:  </a:t>
            </a:r>
            <a:r>
              <a:rPr lang="fr-FR" sz="1200" dirty="0"/>
              <a:t>l’admission en 2020, le nombre de places en 2021 (à partir du 20 janvier 2021)</a:t>
            </a:r>
            <a:endParaRPr lang="fr-FR" sz="1200" dirty="0">
              <a:cs typeface="Arial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FA0773D-3F28-40F9-B9EA-54498D76AC91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047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951670"/>
          </a:xfrm>
        </p:spPr>
        <p:txBody>
          <a:bodyPr/>
          <a:lstStyle/>
          <a:p>
            <a:r>
              <a:rPr lang="fr-FR" sz="2400"/>
              <a:t>L’accompagnement des candidats en situation de handicap ou atteints d’un trouble de santé invalidant 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443CCB-DDAF-4D96-85E4-ADA686CFFF6B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59999" y="1654805"/>
            <a:ext cx="8424000" cy="353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0000"/>
                </a:solidFill>
              </a:rPr>
              <a:t>Les coordonnées d’un référent handicap sur chaque fiche de formation</a:t>
            </a:r>
            <a:r>
              <a:rPr lang="fr-FR" sz="1600" b="1" dirty="0">
                <a:solidFill>
                  <a:srgbClr val="F28E65"/>
                </a:solidFill>
              </a:rPr>
              <a:t>. </a:t>
            </a:r>
            <a:r>
              <a:rPr lang="fr-FR" sz="1600" dirty="0">
                <a:solidFill>
                  <a:srgbClr val="0C5076"/>
                </a:solidFill>
              </a:rPr>
              <a:t>Il est disponible pour répondre aux interrogations des lycéens tout au long de la procédure.</a:t>
            </a:r>
          </a:p>
          <a:p>
            <a:pPr algn="just"/>
            <a:endParaRPr lang="fr-FR" sz="12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0000"/>
                </a:solidFill>
              </a:rPr>
              <a:t>Le candidat peut renseigner une fiche de liaison dans son dossier Parcoursup </a:t>
            </a:r>
            <a:r>
              <a:rPr lang="fr-FR" sz="1600" dirty="0">
                <a:solidFill>
                  <a:srgbClr val="0C5076"/>
                </a:solidFill>
              </a:rPr>
              <a:t>pour préciser ses besoins. Cette fiche est </a:t>
            </a:r>
            <a:r>
              <a:rPr lang="fr-FR" sz="1600" b="1" dirty="0">
                <a:solidFill>
                  <a:srgbClr val="FF0000"/>
                </a:solidFill>
              </a:rPr>
              <a:t>facultative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0C5076"/>
                </a:solidFill>
              </a:rPr>
              <a:t>et n’est </a:t>
            </a:r>
            <a:r>
              <a:rPr lang="fr-FR" sz="1600" b="1" dirty="0">
                <a:solidFill>
                  <a:srgbClr val="FF0000"/>
                </a:solidFill>
              </a:rPr>
              <a:t>pas transmise aux formations</a:t>
            </a:r>
            <a:r>
              <a:rPr lang="fr-FR" sz="1600" b="1" dirty="0">
                <a:solidFill>
                  <a:srgbClr val="F28E65"/>
                </a:solidFill>
              </a:rPr>
              <a:t> </a:t>
            </a:r>
            <a:r>
              <a:rPr lang="fr-FR" sz="1600" dirty="0">
                <a:solidFill>
                  <a:srgbClr val="0C5076"/>
                </a:solidFill>
              </a:rPr>
              <a:t>pour l’examen des vœux </a:t>
            </a:r>
            <a:r>
              <a:rPr lang="fr-FR" sz="1600" dirty="0">
                <a:solidFill>
                  <a:srgbClr val="0C5076"/>
                </a:solidFill>
                <a:sym typeface="Wingdings" panose="05000000000000000000" pitchFamily="2" charset="2"/>
              </a:rPr>
              <a:t> </a:t>
            </a:r>
            <a:r>
              <a:rPr lang="fr-FR" sz="1600" b="1" dirty="0">
                <a:solidFill>
                  <a:srgbClr val="0C5076"/>
                </a:solidFill>
              </a:rPr>
              <a:t>Le candidat pourra la transmettre à la formation qu’il aura choisie pour préparer sa rentrée</a:t>
            </a:r>
            <a:r>
              <a:rPr lang="fr-FR" sz="1600" dirty="0">
                <a:solidFill>
                  <a:srgbClr val="0C5076"/>
                </a:solidFill>
              </a:rPr>
              <a:t>. Cela permet d’anticiper son arrivée dans le nouvel établissement.</a:t>
            </a:r>
            <a:endParaRPr lang="fr-FR" sz="1600" dirty="0">
              <a:solidFill>
                <a:srgbClr val="0C5076"/>
              </a:solidFill>
              <a:cs typeface="Arial"/>
            </a:endParaRPr>
          </a:p>
          <a:p>
            <a:endParaRPr lang="fr-FR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0000"/>
                </a:solidFill>
              </a:rPr>
              <a:t>A partir du 27 mai 2021, le candidat peut demander au recteur le réexamen de son dossier </a:t>
            </a:r>
            <a:r>
              <a:rPr lang="fr-FR" sz="1600" dirty="0">
                <a:solidFill>
                  <a:srgbClr val="0C5076"/>
                </a:solidFill>
              </a:rPr>
              <a:t>(via la rubrique « contact » dans </a:t>
            </a:r>
            <a:r>
              <a:rPr lang="fr-FR" sz="1600" dirty="0" smtClean="0">
                <a:solidFill>
                  <a:srgbClr val="0C5076"/>
                </a:solidFill>
              </a:rPr>
              <a:t>Parcoursup</a:t>
            </a:r>
            <a:r>
              <a:rPr lang="fr-FR" sz="1600" dirty="0">
                <a:solidFill>
                  <a:srgbClr val="0C5076"/>
                </a:solidFill>
              </a:rPr>
              <a:t>) s’il ne trouve pas de formation adaptée à ses besoins spécifiques et que sa situation justifie une inscription dans un établissement situé dans une zone géographique déterminée. </a:t>
            </a:r>
            <a:endParaRPr lang="fr-FR" sz="1600" dirty="0">
              <a:solidFill>
                <a:srgbClr val="0C5076"/>
              </a:solidFill>
              <a:cs typeface="Arial"/>
            </a:endParaRP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4814580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53243DC-22D4-4063-968D-3E7B7EEAF735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51848" y="3795886"/>
            <a:ext cx="8756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rgbClr val="0C5076"/>
                </a:solidFill>
              </a:rPr>
              <a:t>Etape 2 : s’inscrire, formuler ses vœux et finaliser son dossier 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77" b="8577"/>
          <a:stretch>
            <a:fillRect/>
          </a:stretch>
        </p:blipFill>
        <p:spPr>
          <a:xfrm>
            <a:off x="1273082" y="791225"/>
            <a:ext cx="6908254" cy="3004661"/>
          </a:xfrm>
        </p:spPr>
      </p:pic>
    </p:spTree>
    <p:extLst>
      <p:ext uri="{BB962C8B-B14F-4D97-AF65-F5344CB8AC3E}">
        <p14:creationId xmlns="" xmlns:p14="http://schemas.microsoft.com/office/powerpoint/2010/main" val="10486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562500"/>
          </a:xfrm>
        </p:spPr>
        <p:txBody>
          <a:bodyPr/>
          <a:lstStyle/>
          <a:p>
            <a:r>
              <a:rPr lang="fr-FR" sz="2400"/>
              <a:t>S’inscrire sur Parcoursup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25033" y="1419622"/>
            <a:ext cx="8424000" cy="3327300"/>
          </a:xfrm>
        </p:spPr>
        <p:txBody>
          <a:bodyPr/>
          <a:lstStyle/>
          <a:p>
            <a:pPr marL="177800" lvl="0" indent="-17780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chemeClr val="bg2"/>
                </a:solidFill>
              </a:rPr>
              <a:t>Une adresse mail valide </a:t>
            </a:r>
            <a:r>
              <a:rPr lang="fr-FR" sz="1800" b="1" dirty="0" smtClean="0">
                <a:solidFill>
                  <a:schemeClr val="bg2"/>
                </a:solidFill>
              </a:rPr>
              <a:t>et à consulter régulièrement </a:t>
            </a:r>
            <a:r>
              <a:rPr lang="fr-FR" sz="1800" dirty="0" smtClean="0"/>
              <a:t>: </a:t>
            </a:r>
            <a:r>
              <a:rPr lang="fr-FR" sz="1800" dirty="0"/>
              <a:t>pour échanger et recevoir les informations sur votre dossier</a:t>
            </a:r>
            <a:r>
              <a:rPr lang="fr-FR" sz="1800" dirty="0">
                <a:solidFill>
                  <a:srgbClr val="3D566E"/>
                </a:solidFill>
              </a:rPr>
              <a:t> </a:t>
            </a:r>
            <a:endParaRPr lang="fr-FR" sz="1800" dirty="0" smtClean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8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chemeClr val="bg2"/>
                </a:solidFill>
              </a:rPr>
              <a:t>L’INE </a:t>
            </a:r>
            <a:r>
              <a:rPr lang="fr-FR" sz="1800" dirty="0"/>
              <a:t>(identifiant national élève en lycée général, technologique ou professionnel) </a:t>
            </a:r>
            <a:r>
              <a:rPr lang="fr-FR" sz="1800" dirty="0" smtClean="0"/>
              <a:t>: </a:t>
            </a:r>
            <a:r>
              <a:rPr lang="fr-FR" sz="1800" dirty="0"/>
              <a:t>sur les bulletins scolaires ou le relevé de notes des épreuves anticipées du baccalauréat 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293E1CA-12F5-42CE-967D-320A6ECEDC21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34038" y="3797760"/>
            <a:ext cx="8605993" cy="914400"/>
          </a:xfrm>
          <a:prstGeom prst="rect">
            <a:avLst/>
          </a:prstGeom>
          <a:solidFill>
            <a:srgbClr val="0C5076"/>
          </a:solidFill>
          <a:ln>
            <a:solidFill>
              <a:srgbClr val="0C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just" defTabSz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fr-FR" sz="1600" b="1" i="1" dirty="0">
                <a:solidFill>
                  <a:schemeClr val="bg1"/>
                </a:solidFill>
              </a:rPr>
              <a:t>Important : renseignez un numéro de portable </a:t>
            </a:r>
            <a:r>
              <a:rPr lang="fr-FR" sz="1600" i="1" dirty="0">
                <a:solidFill>
                  <a:schemeClr val="bg1"/>
                </a:solidFill>
              </a:rPr>
              <a:t>pour recevoir les alertes envoyées par la plateforme. </a:t>
            </a:r>
            <a:r>
              <a:rPr lang="fr-FR" sz="1600" b="1" i="1" dirty="0">
                <a:solidFill>
                  <a:schemeClr val="bg1"/>
                </a:solidFill>
              </a:rPr>
              <a:t>Les </a:t>
            </a:r>
            <a:r>
              <a:rPr lang="fr-FR" b="1" dirty="0">
                <a:solidFill>
                  <a:srgbClr val="F28E65"/>
                </a:solidFill>
              </a:rPr>
              <a:t>parents ou tuteurs légaux </a:t>
            </a:r>
            <a:r>
              <a:rPr lang="fr-FR" sz="1600" i="1" dirty="0">
                <a:solidFill>
                  <a:schemeClr val="bg1"/>
                </a:solidFill>
              </a:rPr>
              <a:t>peuvent également renseigner leur numéro de portable pour recevoir les mêmes alertes </a:t>
            </a:r>
            <a:r>
              <a:rPr lang="fr-FR" sz="1600" i="1" dirty="0" err="1">
                <a:solidFill>
                  <a:schemeClr val="bg1"/>
                </a:solidFill>
              </a:rPr>
              <a:t>Parcoursup</a:t>
            </a:r>
            <a:r>
              <a:rPr lang="fr-FR" sz="1600" i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4639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1"/>
            <a:ext cx="8424000" cy="447614"/>
          </a:xfrm>
        </p:spPr>
        <p:txBody>
          <a:bodyPr/>
          <a:lstStyle/>
          <a:p>
            <a:r>
              <a:rPr lang="fr-FR" sz="2400"/>
              <a:t>Formuler des vœux sur Parcoursup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11399" y="1477324"/>
            <a:ext cx="8422491" cy="2678601"/>
          </a:xfrm>
        </p:spPr>
        <p:txBody>
          <a:bodyPr/>
          <a:lstStyle/>
          <a:p>
            <a:pPr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>
                <a:solidFill>
                  <a:schemeClr val="bg2"/>
                </a:solidFill>
              </a:rPr>
              <a:t>Jusqu’à 10 vœux 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/>
              <a:t>et</a:t>
            </a:r>
            <a:r>
              <a:rPr lang="fr-FR" sz="1600" dirty="0">
                <a:solidFill>
                  <a:srgbClr val="3D566E"/>
                </a:solidFill>
              </a:rPr>
              <a:t> </a:t>
            </a:r>
            <a:r>
              <a:rPr lang="fr-FR" sz="1800" b="1" dirty="0">
                <a:solidFill>
                  <a:schemeClr val="bg2"/>
                </a:solidFill>
              </a:rPr>
              <a:t>10 vœux supplémentaires pour des formations en apprentissage </a:t>
            </a:r>
          </a:p>
          <a:p>
            <a:pPr lvl="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dirty="0"/>
              <a:t>Pour </a:t>
            </a:r>
            <a:r>
              <a:rPr lang="fr-FR" sz="1800" dirty="0">
                <a:solidFill>
                  <a:schemeClr val="bg2"/>
                </a:solidFill>
              </a:rPr>
              <a:t>des </a:t>
            </a:r>
            <a:r>
              <a:rPr lang="fr-FR" sz="1800" b="1" dirty="0">
                <a:solidFill>
                  <a:schemeClr val="bg2"/>
                </a:solidFill>
              </a:rPr>
              <a:t>formations sélectives </a:t>
            </a:r>
            <a:r>
              <a:rPr lang="fr-FR" sz="1800" dirty="0" smtClean="0"/>
              <a:t>(CPGE, </a:t>
            </a:r>
            <a:r>
              <a:rPr lang="fr-FR" sz="1800" dirty="0"/>
              <a:t>STS, IUT, écoles, IFSI, IEP…) </a:t>
            </a:r>
            <a:r>
              <a:rPr lang="fr-FR" sz="1800" dirty="0">
                <a:solidFill>
                  <a:schemeClr val="bg2"/>
                </a:solidFill>
              </a:rPr>
              <a:t>et </a:t>
            </a:r>
            <a:r>
              <a:rPr lang="fr-FR" sz="1800" b="1" dirty="0">
                <a:solidFill>
                  <a:schemeClr val="bg2"/>
                </a:solidFill>
              </a:rPr>
              <a:t>non sélectives </a:t>
            </a:r>
            <a:r>
              <a:rPr lang="fr-FR" sz="1800" dirty="0"/>
              <a:t>(licences, PASS)</a:t>
            </a:r>
            <a:endParaRPr lang="fr-FR" sz="1800" b="1" dirty="0"/>
          </a:p>
          <a:p>
            <a:pPr lvl="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>
                <a:solidFill>
                  <a:srgbClr val="FF0000"/>
                </a:solidFill>
              </a:rPr>
              <a:t>&gt; </a:t>
            </a:r>
            <a:r>
              <a:rPr lang="fr-FR" sz="1800" b="1" dirty="0">
                <a:solidFill>
                  <a:schemeClr val="bg2"/>
                </a:solidFill>
              </a:rPr>
              <a:t>Des vœux motivés </a:t>
            </a:r>
            <a:r>
              <a:rPr lang="fr-FR" sz="1800" dirty="0"/>
              <a:t>: en quelques lignes, le lycéen explique ce qui motive chacun de ses vœux. Il est accompagné par son professeur principal</a:t>
            </a:r>
          </a:p>
          <a:p>
            <a:pPr lvl="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>
                <a:solidFill>
                  <a:srgbClr val="FF0000"/>
                </a:solidFill>
              </a:rPr>
              <a:t>&gt; </a:t>
            </a:r>
            <a:r>
              <a:rPr lang="fr-FR" sz="1800" b="1" dirty="0">
                <a:solidFill>
                  <a:schemeClr val="bg2"/>
                </a:solidFill>
              </a:rPr>
              <a:t>Des vœux non </a:t>
            </a:r>
            <a:r>
              <a:rPr lang="fr-FR" sz="1800" b="1" dirty="0" smtClean="0">
                <a:solidFill>
                  <a:schemeClr val="bg2"/>
                </a:solidFill>
              </a:rPr>
              <a:t>classés</a:t>
            </a:r>
            <a:endParaRPr lang="fr-FR" sz="1600" dirty="0"/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dirty="0">
                <a:solidFill>
                  <a:srgbClr val="3D566E"/>
                </a:solidFill>
                <a:latin typeface="Calibri"/>
              </a:rPr>
              <a:t>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dirty="0">
              <a:solidFill>
                <a:srgbClr val="3D566E"/>
              </a:solidFill>
              <a:latin typeface="Calibri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008D9A9-1127-4E68-9676-64A99D232514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4694" y="4223552"/>
            <a:ext cx="8455898" cy="501124"/>
          </a:xfrm>
          <a:prstGeom prst="rect">
            <a:avLst/>
          </a:prstGeom>
          <a:solidFill>
            <a:srgbClr val="0C5076"/>
          </a:solidFill>
          <a:ln w="12700" cap="flat" cmpd="sng" algn="ctr">
            <a:solidFill>
              <a:srgbClr val="3D566E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lvl="1" defTabSz="457200">
              <a:lnSpc>
                <a:spcPct val="90000"/>
              </a:lnSpc>
              <a:buSzPct val="100000"/>
              <a:defRPr/>
            </a:pPr>
            <a:r>
              <a:rPr lang="fr-FR" b="1" u="sng" dirty="0">
                <a:solidFill>
                  <a:srgbClr val="F28E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Conseil Parcoursup</a:t>
            </a:r>
            <a:r>
              <a:rPr lang="fr-FR" b="1" dirty="0">
                <a:solidFill>
                  <a:srgbClr val="F28E65"/>
                </a:solidFill>
              </a:rPr>
              <a:t>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</a:t>
            </a:r>
            <a:r>
              <a:rPr lang="fr-FR" sz="1600" i="1" kern="0" noProof="0" dirty="0">
                <a:solidFill>
                  <a:schemeClr val="bg1"/>
                </a:solidFill>
              </a:rPr>
              <a:t>diversifiez </a:t>
            </a:r>
            <a:r>
              <a:rPr lang="fr-FR" sz="1600" i="1" kern="0" dirty="0">
                <a:solidFill>
                  <a:schemeClr val="bg1"/>
                </a:solidFill>
              </a:rPr>
              <a:t>vos vœux</a:t>
            </a:r>
            <a:r>
              <a:rPr lang="fr-FR" sz="1600" i="1" kern="0" noProof="0" dirty="0">
                <a:solidFill>
                  <a:schemeClr val="bg1"/>
                </a:solidFill>
              </a:rPr>
              <a:t> et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évitez de n’en formuler qu’un seul (en 2020, les candidats ont formulé 9 vœux en moyenne).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551029" y="76969"/>
            <a:ext cx="2160240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Entre le 20 janvier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et le </a:t>
            </a:r>
            <a:r>
              <a:rPr lang="fr-FR" sz="1400" b="1" dirty="0" smtClean="0">
                <a:solidFill>
                  <a:schemeClr val="bg1"/>
                </a:solidFill>
              </a:rPr>
              <a:t>11 mars inclus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5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2529" y="726928"/>
            <a:ext cx="8424000" cy="720000"/>
          </a:xfrm>
        </p:spPr>
        <p:txBody>
          <a:bodyPr/>
          <a:lstStyle/>
          <a:p>
            <a:r>
              <a:rPr lang="fr-FR" sz="2400" dirty="0"/>
              <a:t>Focus sur les vœux multiples (1/4)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12529" y="1259456"/>
            <a:ext cx="8345330" cy="3608149"/>
          </a:xfrm>
        </p:spPr>
        <p:txBody>
          <a:bodyPr/>
          <a:lstStyle/>
          <a:p>
            <a:pPr marL="285750" lvl="1" indent="-28575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fr-FR" sz="1800" b="1" dirty="0" smtClean="0">
                <a:solidFill>
                  <a:schemeClr val="bg2"/>
                </a:solidFill>
              </a:rPr>
              <a:t>Un </a:t>
            </a:r>
            <a:r>
              <a:rPr lang="fr-FR" sz="1800" b="1" dirty="0">
                <a:solidFill>
                  <a:schemeClr val="bg2"/>
                </a:solidFill>
              </a:rPr>
              <a:t>vœu multiple est un regroupement de plusieurs formations similaires</a:t>
            </a:r>
            <a:r>
              <a:rPr lang="fr-FR" sz="1800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800" dirty="0" smtClean="0">
              <a:solidFill>
                <a:schemeClr val="bg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fr-FR" sz="1800" dirty="0" smtClean="0"/>
              <a:t>ex le BTS gestion de la PME</a:t>
            </a:r>
            <a:r>
              <a:rPr lang="fr-FR" sz="1800" dirty="0" smtClean="0">
                <a:solidFill>
                  <a:srgbClr val="F28E65"/>
                </a:solidFill>
              </a:rPr>
              <a:t> </a:t>
            </a:r>
            <a:r>
              <a:rPr lang="fr-FR" sz="1800" dirty="0" smtClean="0"/>
              <a:t>demandé dans quatre établissements correspond à un seul vœu.</a:t>
            </a:r>
            <a:r>
              <a:rPr lang="fr-FR" sz="1800" dirty="0" smtClean="0">
                <a:solidFill>
                  <a:srgbClr val="3D566E"/>
                </a:solidFill>
              </a:rPr>
              <a:t>.</a:t>
            </a: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800" b="1" dirty="0" smtClean="0">
                <a:solidFill>
                  <a:schemeClr val="bg2"/>
                </a:solidFill>
              </a:rPr>
              <a:t>&gt; </a:t>
            </a:r>
            <a:r>
              <a:rPr lang="fr-FR" sz="1800" b="1" dirty="0">
                <a:solidFill>
                  <a:schemeClr val="bg2"/>
                </a:solidFill>
              </a:rPr>
              <a:t>Un vœu multiple compte pour un vœu </a:t>
            </a:r>
            <a:r>
              <a:rPr lang="fr-FR" sz="1800" dirty="0">
                <a:solidFill>
                  <a:srgbClr val="3D566E"/>
                </a:solidFill>
              </a:rPr>
              <a:t>parmi les 10 vœux possibles.</a:t>
            </a:r>
          </a:p>
          <a:p>
            <a:pPr marL="0" lvl="1" indent="0" defTabSz="4572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1100" dirty="0">
              <a:solidFill>
                <a:srgbClr val="3D566E"/>
              </a:solidFill>
            </a:endParaRP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800" b="1" dirty="0">
                <a:solidFill>
                  <a:schemeClr val="bg2"/>
                </a:solidFill>
              </a:rPr>
              <a:t>&gt; Chaque vœu multiple est composé de sous-vœux qui correspondent chacun à un établissement différent</a:t>
            </a:r>
            <a:r>
              <a:rPr lang="fr-FR" sz="1800" b="1" dirty="0">
                <a:solidFill>
                  <a:srgbClr val="FF0000"/>
                </a:solidFill>
              </a:rPr>
              <a:t>.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>
                <a:solidFill>
                  <a:srgbClr val="3D566E"/>
                </a:solidFill>
              </a:rPr>
              <a:t>Vous pouvez choisir un ou plusieurs établissements, sans avoir besoin de les classer. </a:t>
            </a: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1800" dirty="0">
              <a:solidFill>
                <a:srgbClr val="3D566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FFED0CB-98EC-4692-ADB6-485D6133F328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37419" y="4155926"/>
            <a:ext cx="8455898" cy="501124"/>
          </a:xfrm>
          <a:prstGeom prst="rect">
            <a:avLst/>
          </a:prstGeom>
          <a:solidFill>
            <a:srgbClr val="0C5076"/>
          </a:solidFill>
          <a:ln w="12700" cap="flat" cmpd="sng" algn="ctr">
            <a:solidFill>
              <a:srgbClr val="3D566E"/>
            </a:solidFill>
            <a:prstDash val="solid"/>
          </a:ln>
          <a:effectLst/>
        </p:spPr>
        <p:txBody>
          <a:bodyPr rtlCol="0" anchor="ctr"/>
          <a:lstStyle/>
          <a:p>
            <a:pPr marL="0" marR="0" lvl="1" indent="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fr-FR" b="1" i="1" u="sng" dirty="0">
                <a:solidFill>
                  <a:srgbClr val="F28E65"/>
                </a:solidFill>
              </a:rPr>
              <a:t>A noter</a:t>
            </a:r>
            <a:r>
              <a:rPr lang="fr-FR" b="1" i="1" dirty="0">
                <a:solidFill>
                  <a:srgbClr val="F28E65"/>
                </a:solidFill>
              </a:rPr>
              <a:t>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</a:t>
            </a:r>
            <a:r>
              <a:rPr lang="fr-FR" sz="1600" i="1" kern="0" dirty="0">
                <a:solidFill>
                  <a:schemeClr val="bg1"/>
                </a:solidFill>
              </a:rPr>
              <a:t>Il n’est possible de sélectionner que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5 </a:t>
            </a:r>
            <a:r>
              <a:rPr lang="fr-FR" sz="1600" i="1" kern="0" noProof="0" dirty="0">
                <a:solidFill>
                  <a:schemeClr val="bg1"/>
                </a:solidFill>
              </a:rPr>
              <a:t>vœux multiples maximum pour les filières IFSI, orthoptie, audioprothèse et orthophonie qui sont regroupées au niveau territorial.</a:t>
            </a:r>
            <a:endParaRPr kumimoji="0" lang="fr-FR" sz="16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604816" y="86105"/>
            <a:ext cx="2160240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Entre le 20 janvier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et le </a:t>
            </a:r>
            <a:r>
              <a:rPr lang="fr-FR" sz="1400" b="1" dirty="0" smtClean="0">
                <a:solidFill>
                  <a:schemeClr val="bg1"/>
                </a:solidFill>
              </a:rPr>
              <a:t>11 mars inclus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5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085" y="397349"/>
            <a:ext cx="8445845" cy="321742"/>
          </a:xfrm>
        </p:spPr>
        <p:txBody>
          <a:bodyPr/>
          <a:lstStyle/>
          <a:p>
            <a:r>
              <a:rPr lang="fr-FR" sz="2400" dirty="0"/>
              <a:t>Focus sur les vœux multiples (2/4)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92963" y="514624"/>
            <a:ext cx="8212635" cy="115691"/>
          </a:xfrm>
        </p:spPr>
        <p:txBody>
          <a:bodyPr/>
          <a:lstStyle/>
          <a:p>
            <a:endParaRPr lang="fr-FR" sz="1400" b="1" dirty="0">
              <a:solidFill>
                <a:srgbClr val="3D566E"/>
              </a:solidFill>
              <a:latin typeface="Calibri"/>
            </a:endParaRPr>
          </a:p>
          <a:p>
            <a:r>
              <a:rPr lang="fr-FR" sz="1800" b="1" dirty="0" smtClean="0"/>
              <a:t>Les </a:t>
            </a:r>
            <a:r>
              <a:rPr lang="fr-FR" sz="1800" b="1" dirty="0"/>
              <a:t>formations dont </a:t>
            </a:r>
            <a:r>
              <a:rPr lang="fr-FR" sz="1800" b="1" u="sng" dirty="0"/>
              <a:t>le nombre de sous-vœux est </a:t>
            </a:r>
            <a:r>
              <a:rPr lang="fr-FR" sz="1700" b="1" u="sng" dirty="0">
                <a:solidFill>
                  <a:schemeClr val="bg2"/>
                </a:solidFill>
              </a:rPr>
              <a:t>limité à 10 par vœu multiple dans la limite de 20 sous-vœux au total</a:t>
            </a:r>
            <a:r>
              <a:rPr lang="fr-FR" sz="1800" b="1" dirty="0">
                <a:solidFill>
                  <a:schemeClr val="bg2"/>
                </a:solidFill>
              </a:rPr>
              <a:t> : </a:t>
            </a:r>
            <a:endParaRPr lang="fr-FR" sz="1800" b="1" dirty="0" smtClean="0">
              <a:solidFill>
                <a:schemeClr val="bg2"/>
              </a:solidFill>
            </a:endParaRPr>
          </a:p>
          <a:p>
            <a:endParaRPr lang="fr-FR" sz="1800" b="1" dirty="0" smtClean="0">
              <a:solidFill>
                <a:schemeClr val="bg2"/>
              </a:solidFill>
            </a:endParaRPr>
          </a:p>
          <a:p>
            <a:endParaRPr lang="fr-FR" sz="1800" b="1" dirty="0" smtClean="0">
              <a:solidFill>
                <a:schemeClr val="bg2"/>
              </a:solidFill>
            </a:endParaRPr>
          </a:p>
          <a:p>
            <a:endParaRPr lang="fr-FR" sz="1800" b="1" dirty="0" smtClean="0">
              <a:solidFill>
                <a:schemeClr val="bg2"/>
              </a:solidFill>
            </a:endParaRPr>
          </a:p>
          <a:p>
            <a:endParaRPr lang="fr-FR" sz="1800" b="1" dirty="0" smtClean="0">
              <a:solidFill>
                <a:schemeClr val="bg2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 smtClean="0">
                <a:solidFill>
                  <a:schemeClr val="bg2"/>
                </a:solidFill>
              </a:rPr>
              <a:t>Les </a:t>
            </a:r>
            <a:r>
              <a:rPr lang="fr-FR" sz="1700" b="1" dirty="0">
                <a:solidFill>
                  <a:schemeClr val="bg2"/>
                </a:solidFill>
              </a:rPr>
              <a:t>BTS et les BUT </a:t>
            </a:r>
            <a:r>
              <a:rPr lang="fr-FR" sz="1700" dirty="0"/>
              <a:t>regroupés par </a:t>
            </a:r>
            <a:r>
              <a:rPr lang="fr-FR" sz="1700" b="1" dirty="0">
                <a:solidFill>
                  <a:schemeClr val="bg2"/>
                </a:solidFill>
              </a:rPr>
              <a:t>spécialité à l’échelle nationale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chemeClr val="bg2"/>
                </a:solidFill>
              </a:rPr>
              <a:t>Les DN MADE </a:t>
            </a:r>
            <a:r>
              <a:rPr lang="fr-FR" sz="1700" dirty="0"/>
              <a:t>regroupés </a:t>
            </a:r>
            <a:r>
              <a:rPr lang="fr-FR" sz="1700" dirty="0">
                <a:solidFill>
                  <a:schemeClr val="bg2"/>
                </a:solidFill>
              </a:rPr>
              <a:t>par </a:t>
            </a:r>
            <a:r>
              <a:rPr lang="fr-FR" sz="1700" b="1" dirty="0">
                <a:solidFill>
                  <a:schemeClr val="bg2"/>
                </a:solidFill>
              </a:rPr>
              <a:t>mention à l’échelle nationale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chemeClr val="bg2"/>
                </a:solidFill>
              </a:rPr>
              <a:t>Les DCG</a:t>
            </a:r>
            <a:r>
              <a:rPr lang="fr-FR" sz="1700" dirty="0">
                <a:solidFill>
                  <a:schemeClr val="bg2"/>
                </a:solidFill>
              </a:rPr>
              <a:t> </a:t>
            </a:r>
            <a:r>
              <a:rPr lang="fr-FR" sz="1700" dirty="0"/>
              <a:t>(diplôme de comptabilité et de gestion) regroupés à </a:t>
            </a:r>
            <a:r>
              <a:rPr lang="fr-FR" sz="1700" b="1" dirty="0">
                <a:solidFill>
                  <a:schemeClr val="bg2"/>
                </a:solidFill>
              </a:rPr>
              <a:t>l’échelle nationale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chemeClr val="bg2"/>
                </a:solidFill>
              </a:rPr>
              <a:t>Les classes </a:t>
            </a:r>
            <a:r>
              <a:rPr lang="fr-FR" sz="1700" b="1" dirty="0" smtClean="0">
                <a:solidFill>
                  <a:schemeClr val="bg2"/>
                </a:solidFill>
              </a:rPr>
              <a:t>préparatoires aux grandes écoles </a:t>
            </a:r>
            <a:r>
              <a:rPr lang="fr-FR" sz="1700" dirty="0"/>
              <a:t>regroupées</a:t>
            </a:r>
            <a:r>
              <a:rPr lang="fr-FR" sz="1700" dirty="0">
                <a:solidFill>
                  <a:srgbClr val="3D566E"/>
                </a:solidFill>
              </a:rPr>
              <a:t> </a:t>
            </a:r>
            <a:r>
              <a:rPr lang="fr-FR" sz="1700" b="1" dirty="0">
                <a:solidFill>
                  <a:schemeClr val="bg2"/>
                </a:solidFill>
              </a:rPr>
              <a:t>par voie à l’échelle </a:t>
            </a:r>
            <a:r>
              <a:rPr lang="fr-FR" sz="1700" b="1" dirty="0" smtClean="0">
                <a:solidFill>
                  <a:schemeClr val="bg2"/>
                </a:solidFill>
              </a:rPr>
              <a:t>nationale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FF0000"/>
              </a:solidFill>
              <a:latin typeface="Calibri"/>
            </a:endParaRPr>
          </a:p>
          <a:p>
            <a:r>
              <a:rPr lang="fr-FR" sz="1400" b="1" dirty="0">
                <a:solidFill>
                  <a:srgbClr val="F28E65"/>
                </a:solidFill>
                <a:latin typeface="Calibri"/>
              </a:rPr>
              <a:t>                                 </a:t>
            </a:r>
          </a:p>
          <a:p>
            <a:endParaRPr lang="fr-FR" sz="1400" b="1" dirty="0">
              <a:solidFill>
                <a:srgbClr val="F28E65"/>
              </a:solidFill>
              <a:latin typeface="Calibri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A22F003-EED6-45F3-9684-AF4C688BFAA3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604816" y="86105"/>
            <a:ext cx="2160240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Entre le 20 janvier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et le </a:t>
            </a:r>
            <a:r>
              <a:rPr lang="fr-FR" sz="1400" b="1" dirty="0" smtClean="0">
                <a:solidFill>
                  <a:schemeClr val="bg1"/>
                </a:solidFill>
              </a:rPr>
              <a:t>11 mars inclus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30820" y="1358284"/>
            <a:ext cx="8114981" cy="1402672"/>
          </a:xfrm>
          <a:prstGeom prst="roundRect">
            <a:avLst/>
          </a:prstGeom>
          <a:solidFill>
            <a:srgbClr val="3D566E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/>
              <a:t>Exemple : vous demandez un BTS « Métiers de la chimie » dans 7 établissements différents</a:t>
            </a:r>
            <a:endParaRPr lang="fr-FR" sz="10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1600" dirty="0" smtClean="0">
                <a:sym typeface="Wingdings" panose="05000000000000000000" pitchFamily="2" charset="2"/>
              </a:rPr>
              <a:t>Dans votre dossier, ces demandes comptent pour 1 vœu et 7 sous-vœux, 1 vœu multiple (le BTS) et 7 sous-vœux (les établissements) qui sont décomptés dans la limite des 20 sous-vœux autorisés</a:t>
            </a:r>
            <a:endParaRPr lang="fr-FR" sz="1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9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056" y="781380"/>
            <a:ext cx="8424000" cy="1116431"/>
          </a:xfrm>
        </p:spPr>
        <p:txBody>
          <a:bodyPr/>
          <a:lstStyle/>
          <a:p>
            <a:r>
              <a:rPr lang="fr-FR" sz="2400" dirty="0"/>
              <a:t>Focus sur les vœux multiples (3/4)</a:t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02550" y="1316056"/>
            <a:ext cx="8424000" cy="3827444"/>
          </a:xfrm>
        </p:spPr>
        <p:txBody>
          <a:bodyPr/>
          <a:lstStyle/>
          <a:p>
            <a:r>
              <a:rPr lang="fr-FR" sz="1800" b="1" dirty="0">
                <a:latin typeface="Arial"/>
                <a:cs typeface="Arial"/>
              </a:rPr>
              <a:t>Les formations dont </a:t>
            </a:r>
            <a:r>
              <a:rPr lang="fr-FR" sz="1800" b="1" u="sng" dirty="0">
                <a:latin typeface="Arial"/>
                <a:cs typeface="Arial"/>
              </a:rPr>
              <a:t>le nombre de sous-vœux n’est pas limité : </a:t>
            </a:r>
            <a:endParaRPr lang="fr-FR" sz="1800" b="1" u="sng" dirty="0" smtClean="0">
              <a:latin typeface="Arial"/>
              <a:cs typeface="Arial"/>
            </a:endParaRPr>
          </a:p>
          <a:p>
            <a:endParaRPr lang="fr-FR" sz="1800" b="1" u="sng" dirty="0" smtClean="0">
              <a:latin typeface="Arial"/>
              <a:cs typeface="Arial"/>
            </a:endParaRPr>
          </a:p>
          <a:p>
            <a:pPr defTabSz="457200"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chemeClr val="bg2"/>
                </a:solidFill>
              </a:rPr>
              <a:t>Les </a:t>
            </a:r>
            <a:r>
              <a:rPr lang="fr-FR" sz="1600" b="1" dirty="0">
                <a:solidFill>
                  <a:schemeClr val="bg2"/>
                </a:solidFill>
              </a:rPr>
              <a:t>IFSI </a:t>
            </a:r>
            <a:r>
              <a:rPr lang="fr-FR" sz="1600" dirty="0">
                <a:solidFill>
                  <a:srgbClr val="3D566E"/>
                </a:solidFill>
              </a:rPr>
              <a:t>(Instituts de Formation en Soins Infirmiers) </a:t>
            </a:r>
            <a:r>
              <a:rPr lang="fr-FR" sz="1600" dirty="0" smtClean="0">
                <a:solidFill>
                  <a:srgbClr val="3D566E"/>
                </a:solidFill>
              </a:rPr>
              <a:t>et </a:t>
            </a:r>
            <a:r>
              <a:rPr lang="fr-FR" sz="1600" b="1" dirty="0">
                <a:solidFill>
                  <a:schemeClr val="bg2"/>
                </a:solidFill>
              </a:rPr>
              <a:t>les instituts d'orthophonie, orthoptie et audioprothèse </a:t>
            </a:r>
            <a:r>
              <a:rPr lang="fr-FR" sz="1600" dirty="0">
                <a:solidFill>
                  <a:schemeClr val="bg2"/>
                </a:solidFill>
              </a:rPr>
              <a:t>regroupés à </a:t>
            </a:r>
            <a:r>
              <a:rPr lang="fr-FR" sz="1600" b="1" dirty="0">
                <a:solidFill>
                  <a:schemeClr val="bg2"/>
                </a:solidFill>
              </a:rPr>
              <a:t>l’échelle territoriale</a:t>
            </a:r>
            <a:r>
              <a:rPr lang="fr-FR" sz="1600" dirty="0">
                <a:solidFill>
                  <a:srgbClr val="3D566E"/>
                </a:solidFill>
              </a:rPr>
              <a:t>. A noter </a:t>
            </a:r>
            <a:r>
              <a:rPr lang="fr-FR" sz="1600" b="1" dirty="0">
                <a:solidFill>
                  <a:srgbClr val="FF0000"/>
                </a:solidFill>
              </a:rPr>
              <a:t>: </a:t>
            </a:r>
            <a:r>
              <a:rPr lang="fr-FR" sz="1600" b="1" dirty="0">
                <a:solidFill>
                  <a:schemeClr val="bg2"/>
                </a:solidFill>
              </a:rPr>
              <a:t>limitation de 5 vœux multiples maximum par filière </a:t>
            </a:r>
            <a:endParaRPr lang="fr-FR" sz="1600" b="1" dirty="0" smtClean="0">
              <a:solidFill>
                <a:schemeClr val="bg2"/>
              </a:solidFill>
            </a:endParaRPr>
          </a:p>
          <a:p>
            <a:pPr defTabSz="457200">
              <a:spcAft>
                <a:spcPts val="0"/>
              </a:spcAft>
              <a:defRPr/>
            </a:pPr>
            <a:endParaRPr lang="fr-FR" sz="1600" b="1" dirty="0">
              <a:solidFill>
                <a:srgbClr val="FF0000"/>
              </a:solidFill>
            </a:endParaRPr>
          </a:p>
          <a:p>
            <a:pPr defTabSz="457200"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2060"/>
                </a:solidFill>
              </a:rPr>
              <a:t>Exemple: Le </a:t>
            </a:r>
            <a:r>
              <a:rPr lang="fr-FR" sz="1600" b="1" dirty="0">
                <a:solidFill>
                  <a:srgbClr val="002060"/>
                </a:solidFill>
              </a:rPr>
              <a:t>regroupement d’instituts de formation en soins infirmiers (IFSI) de l’Université </a:t>
            </a:r>
            <a:r>
              <a:rPr lang="fr-FR" sz="1600" b="1" dirty="0" smtClean="0">
                <a:solidFill>
                  <a:srgbClr val="002060"/>
                </a:solidFill>
              </a:rPr>
              <a:t>de Nantes </a:t>
            </a:r>
            <a:r>
              <a:rPr lang="fr-FR" sz="1600" b="1" dirty="0">
                <a:solidFill>
                  <a:srgbClr val="002060"/>
                </a:solidFill>
              </a:rPr>
              <a:t>propose </a:t>
            </a:r>
            <a:r>
              <a:rPr lang="fr-FR" sz="1600" b="1" dirty="0" smtClean="0">
                <a:solidFill>
                  <a:srgbClr val="002060"/>
                </a:solidFill>
              </a:rPr>
              <a:t>6 instituts</a:t>
            </a:r>
            <a:r>
              <a:rPr lang="fr-FR" sz="1600" b="1" dirty="0">
                <a:solidFill>
                  <a:srgbClr val="002060"/>
                </a:solidFill>
              </a:rPr>
              <a:t>. Vous demandez </a:t>
            </a:r>
            <a:r>
              <a:rPr lang="fr-FR" sz="1600" b="1" dirty="0" smtClean="0">
                <a:solidFill>
                  <a:srgbClr val="002060"/>
                </a:solidFill>
              </a:rPr>
              <a:t>quatre instituts </a:t>
            </a:r>
            <a:r>
              <a:rPr lang="fr-FR" sz="1600" b="1" dirty="0">
                <a:solidFill>
                  <a:srgbClr val="002060"/>
                </a:solidFill>
              </a:rPr>
              <a:t>au sein de ce regroupement : </a:t>
            </a:r>
            <a:endParaRPr lang="fr-FR" sz="16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1600" dirty="0">
                <a:sym typeface="Wingdings" panose="05000000000000000000" pitchFamily="2" charset="2"/>
              </a:rPr>
              <a:t>Dans votre dossier, ces demandes comptent pour 1 vœu multiple (le regroupement d’IFSI) et </a:t>
            </a:r>
            <a:r>
              <a:rPr lang="fr-FR" sz="1600" dirty="0" smtClean="0">
                <a:sym typeface="Wingdings" panose="05000000000000000000" pitchFamily="2" charset="2"/>
              </a:rPr>
              <a:t>4 </a:t>
            </a:r>
            <a:r>
              <a:rPr lang="fr-FR" sz="1600" dirty="0">
                <a:sym typeface="Wingdings" panose="05000000000000000000" pitchFamily="2" charset="2"/>
              </a:rPr>
              <a:t>sous-vœux (les instituts), qui ne sont pas </a:t>
            </a:r>
            <a:r>
              <a:rPr lang="fr-FR" sz="1600" dirty="0" smtClean="0">
                <a:sym typeface="Wingdings" panose="05000000000000000000" pitchFamily="2" charset="2"/>
              </a:rPr>
              <a:t>décomptés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 </a:t>
            </a:r>
            <a:r>
              <a:rPr lang="fr-FR" sz="1400" b="1" dirty="0">
                <a:solidFill>
                  <a:srgbClr val="F28E65"/>
                </a:solidFill>
              </a:rPr>
              <a:t>   </a:t>
            </a:r>
            <a:endParaRPr lang="fr-FR" sz="1400" b="1" dirty="0">
              <a:solidFill>
                <a:srgbClr val="F28E65"/>
              </a:solidFill>
              <a:cs typeface="Arial"/>
            </a:endParaRP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521A3BE-C548-465D-8389-3DBCA6A75667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604816" y="86105"/>
            <a:ext cx="2160240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Entre le 20 janvier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et le </a:t>
            </a:r>
            <a:r>
              <a:rPr lang="fr-FR" sz="1400" b="1" dirty="0" smtClean="0">
                <a:solidFill>
                  <a:schemeClr val="bg1"/>
                </a:solidFill>
              </a:rPr>
              <a:t>11 mars inclus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3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729000"/>
            <a:ext cx="8424000" cy="720000"/>
          </a:xfrm>
        </p:spPr>
        <p:txBody>
          <a:bodyPr/>
          <a:lstStyle/>
          <a:p>
            <a:r>
              <a:rPr lang="fr-FR" sz="2800" dirty="0"/>
              <a:t>Focus sur les vœux multiples </a:t>
            </a:r>
            <a:r>
              <a:rPr lang="fr-FR" sz="2800" dirty="0" smtClean="0"/>
              <a:t>(4/4</a:t>
            </a:r>
            <a:r>
              <a:rPr lang="fr-FR" sz="2800" dirty="0"/>
              <a:t>)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0" y="1278000"/>
            <a:ext cx="8424000" cy="3505500"/>
          </a:xfrm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800" b="1" dirty="0">
                <a:cs typeface="Arial"/>
              </a:rPr>
              <a:t>Les formations dont </a:t>
            </a:r>
            <a:r>
              <a:rPr lang="fr-FR" sz="1800" b="1" u="sng" dirty="0">
                <a:cs typeface="Arial"/>
              </a:rPr>
              <a:t>le nombre de sous-vœux n’est pas limité : </a:t>
            </a:r>
            <a:endParaRPr lang="fr-FR" sz="1800" b="1" u="sng" dirty="0" smtClean="0">
              <a:cs typeface="Arial"/>
            </a:endParaRPr>
          </a:p>
          <a:p>
            <a:pPr marL="171450" indent="-171450">
              <a:buFont typeface="Arial" pitchFamily="34" charset="0"/>
              <a:buChar char="•"/>
            </a:pPr>
            <a:endParaRPr lang="fr-FR" sz="1800" b="1" u="sng" dirty="0">
              <a:cs typeface="Arial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fr-FR" sz="1600" b="1" dirty="0" smtClean="0">
                <a:solidFill>
                  <a:schemeClr val="bg2"/>
                </a:solidFill>
              </a:rPr>
              <a:t>Les </a:t>
            </a:r>
            <a:r>
              <a:rPr lang="fr-FR" sz="1600" b="1" dirty="0">
                <a:solidFill>
                  <a:schemeClr val="bg2"/>
                </a:solidFill>
              </a:rPr>
              <a:t>EFTS </a:t>
            </a:r>
            <a:r>
              <a:rPr lang="fr-FR" sz="1600" dirty="0"/>
              <a:t>(Etablissements de Formation en Travail Social) </a:t>
            </a:r>
            <a:r>
              <a:rPr lang="fr-FR" sz="1600" dirty="0">
                <a:solidFill>
                  <a:srgbClr val="3D566E"/>
                </a:solidFill>
              </a:rPr>
              <a:t>regroupés par </a:t>
            </a:r>
            <a:r>
              <a:rPr lang="fr-FR" sz="1600" b="1" dirty="0">
                <a:solidFill>
                  <a:schemeClr val="bg2"/>
                </a:solidFill>
              </a:rPr>
              <a:t>diplôme d’Etat à l’échelle nationale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FR" sz="1600" b="1" dirty="0">
                <a:solidFill>
                  <a:schemeClr val="bg2"/>
                </a:solidFill>
              </a:rPr>
              <a:t>Les écoles d'ingénieurs et de commerce/management </a:t>
            </a:r>
            <a:r>
              <a:rPr lang="fr-FR" sz="1600" dirty="0">
                <a:solidFill>
                  <a:srgbClr val="3D566E"/>
                </a:solidFill>
              </a:rPr>
              <a:t>regroupées </a:t>
            </a:r>
            <a:r>
              <a:rPr lang="fr-FR" sz="1600" b="1" dirty="0">
                <a:solidFill>
                  <a:srgbClr val="002060"/>
                </a:solidFill>
              </a:rPr>
              <a:t>en réseau </a:t>
            </a:r>
            <a:r>
              <a:rPr lang="fr-FR" sz="1600" dirty="0">
                <a:solidFill>
                  <a:srgbClr val="3D566E"/>
                </a:solidFill>
              </a:rPr>
              <a:t>et qui </a:t>
            </a:r>
            <a:r>
              <a:rPr lang="fr-FR" sz="1600" b="1" dirty="0">
                <a:solidFill>
                  <a:srgbClr val="002060"/>
                </a:solidFill>
              </a:rPr>
              <a:t>recrutent sur concours commun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FR" sz="1600" b="1" dirty="0">
                <a:solidFill>
                  <a:schemeClr val="bg2"/>
                </a:solidFill>
              </a:rPr>
              <a:t>Le réseau des Sciences Po / IEP </a:t>
            </a:r>
            <a:r>
              <a:rPr lang="fr-FR" sz="1600" dirty="0">
                <a:solidFill>
                  <a:srgbClr val="3D566E"/>
                </a:solidFill>
              </a:rPr>
              <a:t>(Aix, Lille, Lyon, Rennes, Saint-Germain-en-Laye, Strasbourg et Toulouse) et </a:t>
            </a:r>
            <a:r>
              <a:rPr lang="fr-FR" sz="1600" b="1" dirty="0">
                <a:solidFill>
                  <a:schemeClr val="bg2"/>
                </a:solidFill>
              </a:rPr>
              <a:t>Sciences Po / IEP Paris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2"/>
                </a:solidFill>
              </a:rPr>
              <a:t>Le concours commun des écoles nationales </a:t>
            </a:r>
            <a:r>
              <a:rPr lang="fr-FR" sz="1600" b="1" dirty="0" smtClean="0">
                <a:solidFill>
                  <a:schemeClr val="bg2"/>
                </a:solidFill>
              </a:rPr>
              <a:t>vétérinaires</a:t>
            </a:r>
            <a:r>
              <a:rPr lang="fr-FR" sz="1600" i="1" kern="0" dirty="0" smtClean="0">
                <a:solidFill>
                  <a:schemeClr val="bg1"/>
                </a:solidFill>
              </a:rPr>
              <a:t>,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i="1" kern="0" dirty="0" smtClean="0">
                <a:solidFill>
                  <a:schemeClr val="bg1"/>
                </a:solidFill>
              </a:rPr>
              <a:t>an </a:t>
            </a:r>
            <a:r>
              <a:rPr lang="fr-FR" sz="1600" b="1" u="sng" dirty="0" smtClean="0">
                <a:solidFill>
                  <a:srgbClr val="002060"/>
                </a:solidFill>
              </a:rPr>
              <a:t>A </a:t>
            </a:r>
            <a:r>
              <a:rPr lang="fr-FR" sz="1600" b="1" u="sng" dirty="0">
                <a:solidFill>
                  <a:srgbClr val="002060"/>
                </a:solidFill>
              </a:rPr>
              <a:t>noter </a:t>
            </a:r>
            <a:r>
              <a:rPr lang="fr-FR" sz="1400" b="1" i="1" kern="0" dirty="0">
                <a:solidFill>
                  <a:srgbClr val="002060"/>
                </a:solidFill>
              </a:rPr>
              <a:t>: </a:t>
            </a:r>
            <a:r>
              <a:rPr lang="fr-FR" sz="1600" b="1" i="1" kern="0" dirty="0" smtClean="0">
                <a:solidFill>
                  <a:srgbClr val="002060"/>
                </a:solidFill>
              </a:rPr>
              <a:t>dans </a:t>
            </a:r>
            <a:r>
              <a:rPr lang="fr-FR" sz="1600" b="1" i="1" kern="0" dirty="0">
                <a:solidFill>
                  <a:srgbClr val="002060"/>
                </a:solidFill>
              </a:rPr>
              <a:t>votre dossier </a:t>
            </a:r>
            <a:r>
              <a:rPr lang="fr-FR" sz="1600" b="1" i="1" kern="0" dirty="0" err="1">
                <a:solidFill>
                  <a:srgbClr val="002060"/>
                </a:solidFill>
              </a:rPr>
              <a:t>Parcoursup</a:t>
            </a:r>
            <a:r>
              <a:rPr lang="fr-FR" sz="1600" b="1" i="1" kern="0" dirty="0">
                <a:solidFill>
                  <a:srgbClr val="002060"/>
                </a:solidFill>
              </a:rPr>
              <a:t>, un compteur de vœux permet de suivre les vœux multiples et sous-vœux </a:t>
            </a:r>
            <a:r>
              <a:rPr lang="fr-FR" sz="1600" b="1" i="1" kern="0" dirty="0" smtClean="0">
                <a:solidFill>
                  <a:srgbClr val="002060"/>
                </a:solidFill>
              </a:rPr>
              <a:t>formulés</a:t>
            </a:r>
            <a:endParaRPr lang="fr-FR" sz="1600" b="1" i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124090" y="180000"/>
            <a:ext cx="3659909" cy="549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Entre le 20 janvier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et le </a:t>
            </a:r>
            <a:r>
              <a:rPr lang="fr-FR" sz="1400" b="1" dirty="0" smtClean="0">
                <a:solidFill>
                  <a:schemeClr val="bg1"/>
                </a:solidFill>
              </a:rPr>
              <a:t>11 mars inclus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2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B624170-3524-43D5-855A-19AF0147D08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94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Focus sur les vœux en apprentissage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94694" y="1303836"/>
            <a:ext cx="8424936" cy="3513319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600" dirty="0">
              <a:solidFill>
                <a:srgbClr val="0C5076"/>
              </a:solidFill>
            </a:endParaRPr>
          </a:p>
          <a:p>
            <a:r>
              <a:rPr lang="fr-FR" sz="1600" b="1" dirty="0">
                <a:solidFill>
                  <a:schemeClr val="bg2"/>
                </a:solidFill>
              </a:rPr>
              <a:t>&gt; Jusqu’à 10 vœux en apprentissage</a:t>
            </a:r>
            <a:r>
              <a:rPr lang="fr-FR" sz="1600" dirty="0"/>
              <a:t>, en plus des 10 autres vœux autorisés</a:t>
            </a:r>
          </a:p>
          <a:p>
            <a:pPr>
              <a:spcAft>
                <a:spcPts val="0"/>
              </a:spcAft>
            </a:pPr>
            <a:endParaRPr lang="fr-FR" sz="1600" dirty="0"/>
          </a:p>
          <a:p>
            <a:r>
              <a:rPr lang="fr-FR" sz="1600" b="1" dirty="0">
                <a:solidFill>
                  <a:srgbClr val="EC130E"/>
                </a:solidFill>
              </a:rPr>
              <a:t>&gt;</a:t>
            </a:r>
            <a:r>
              <a:rPr lang="fr-FR" sz="1600" b="1" dirty="0">
                <a:solidFill>
                  <a:srgbClr val="F28E65"/>
                </a:solidFill>
              </a:rPr>
              <a:t> </a:t>
            </a:r>
            <a:r>
              <a:rPr lang="fr-FR" sz="1600" b="1" dirty="0">
                <a:solidFill>
                  <a:schemeClr val="bg2"/>
                </a:solidFill>
              </a:rPr>
              <a:t>Pas de date limite pour formuler des vœux en apprentissage </a:t>
            </a:r>
            <a:r>
              <a:rPr lang="fr-FR" sz="1600" dirty="0"/>
              <a:t>(pour la majorité des formations en apprentissage)</a:t>
            </a:r>
          </a:p>
          <a:p>
            <a:endParaRPr lang="fr-FR" sz="1600" b="1" dirty="0">
              <a:solidFill>
                <a:srgbClr val="FF0000"/>
              </a:solidFill>
            </a:endParaRPr>
          </a:p>
          <a:p>
            <a:r>
              <a:rPr lang="fr-FR" sz="1600" b="1" dirty="0">
                <a:solidFill>
                  <a:srgbClr val="FF0000"/>
                </a:solidFill>
              </a:rPr>
              <a:t>&gt;</a:t>
            </a:r>
            <a:r>
              <a:rPr lang="fr-FR" sz="1600" dirty="0"/>
              <a:t> </a:t>
            </a:r>
            <a:r>
              <a:rPr lang="fr-FR" sz="1600" b="1" dirty="0">
                <a:solidFill>
                  <a:schemeClr val="bg2"/>
                </a:solidFill>
              </a:rPr>
              <a:t>Une rubrique spécifique dans votre dossier pour vos vœux en apprentissage</a:t>
            </a:r>
          </a:p>
          <a:p>
            <a:endParaRPr lang="fr-FR" sz="800" dirty="0">
              <a:solidFill>
                <a:schemeClr val="bg2"/>
              </a:solidFill>
            </a:endParaRPr>
          </a:p>
          <a:p>
            <a:endParaRPr lang="fr-FR" sz="5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8101" y="3628175"/>
            <a:ext cx="8455898" cy="828980"/>
          </a:xfrm>
          <a:prstGeom prst="rect">
            <a:avLst/>
          </a:prstGeom>
          <a:solidFill>
            <a:srgbClr val="0C5076"/>
          </a:solidFill>
          <a:ln w="12700" cap="flat" cmpd="sng" algn="ctr">
            <a:solidFill>
              <a:srgbClr val="3D566E"/>
            </a:solidFill>
            <a:prstDash val="solid"/>
          </a:ln>
          <a:effectLst/>
        </p:spPr>
        <p:txBody>
          <a:bodyPr rtlCol="0" anchor="ctr"/>
          <a:lstStyle/>
          <a:p>
            <a:pPr marL="0" lvl="1" defTabSz="457200">
              <a:lnSpc>
                <a:spcPct val="90000"/>
              </a:lnSpc>
              <a:buSzPct val="100000"/>
              <a:defRPr/>
            </a:pPr>
            <a:r>
              <a:rPr lang="fr-FR" sz="1600" b="1" i="1" u="sng" dirty="0">
                <a:solidFill>
                  <a:srgbClr val="ED7454"/>
                </a:solidFill>
              </a:rPr>
              <a:t>Rappel</a:t>
            </a:r>
            <a:r>
              <a:rPr lang="fr-FR" sz="1600" b="1" i="1" kern="0" dirty="0">
                <a:solidFill>
                  <a:schemeClr val="bg1"/>
                </a:solidFill>
              </a:rPr>
              <a:t> </a:t>
            </a:r>
            <a:r>
              <a:rPr lang="fr-FR" sz="1600" i="1" kern="0" dirty="0">
                <a:solidFill>
                  <a:schemeClr val="bg1"/>
                </a:solidFill>
              </a:rPr>
              <a:t>: les centres de formation en apprentissage ont pour mission d’accompagner les candidats en apprentissage pour trouver un employeur et signer un contrat d’apprentissage</a:t>
            </a:r>
            <a:r>
              <a:rPr lang="fr-FR" sz="1600" i="1" kern="0" dirty="0" smtClean="0">
                <a:solidFill>
                  <a:schemeClr val="bg1"/>
                </a:solidFill>
              </a:rPr>
              <a:t>.</a:t>
            </a:r>
          </a:p>
          <a:p>
            <a:pPr marL="0" lvl="1" defTabSz="457200">
              <a:lnSpc>
                <a:spcPct val="90000"/>
              </a:lnSpc>
              <a:buSzPct val="100000"/>
              <a:defRPr/>
            </a:pPr>
            <a:r>
              <a:rPr lang="fr-FR" sz="1600" i="1" kern="0" dirty="0" smtClean="0">
                <a:solidFill>
                  <a:schemeClr val="bg1"/>
                </a:solidFill>
              </a:rPr>
              <a:t>Retrouvez des conseils pour trouver un employeur sur Parcoursup.fr  </a:t>
            </a:r>
            <a:endParaRPr kumimoji="0" lang="fr-FR" sz="16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6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Focus sur le secteur géographique (1/2)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68876" y="1275607"/>
            <a:ext cx="8523604" cy="3363878"/>
          </a:xfrm>
        </p:spPr>
        <p:txBody>
          <a:bodyPr/>
          <a:lstStyle/>
          <a:p>
            <a:pPr marL="285750" lvl="1" indent="-285750">
              <a:buSzPct val="100000"/>
            </a:pPr>
            <a:r>
              <a:rPr lang="fr-FR" sz="1700" b="1" dirty="0">
                <a:solidFill>
                  <a:schemeClr val="bg2"/>
                </a:solidFill>
              </a:rPr>
              <a:t>Pour les formations sélectives (BTS, BUT, IFSI, écoles…)  </a:t>
            </a:r>
            <a:r>
              <a:rPr lang="fr-FR" sz="1700" dirty="0">
                <a:solidFill>
                  <a:schemeClr val="bg2"/>
                </a:solidFill>
              </a:rPr>
              <a:t> </a:t>
            </a:r>
            <a:endParaRPr lang="fr-FR" dirty="0">
              <a:solidFill>
                <a:schemeClr val="bg2"/>
              </a:solidFill>
            </a:endParaRPr>
          </a:p>
          <a:p>
            <a:pPr marL="177800" lvl="1" indent="-177800">
              <a:lnSpc>
                <a:spcPct val="80000"/>
              </a:lnSpc>
              <a:buClr>
                <a:srgbClr val="EC130E"/>
              </a:buClr>
              <a:buSzPct val="100000"/>
              <a:buFont typeface="Lucida Grande"/>
              <a:buChar char="&gt;"/>
              <a:defRPr/>
            </a:pPr>
            <a:r>
              <a:rPr lang="fr-FR" sz="1600" dirty="0">
                <a:solidFill>
                  <a:srgbClr val="0C5076"/>
                </a:solidFill>
              </a:rPr>
              <a:t>Les lycéens peuvent faire des vœux pour les formations qui les intéressent où qu’elles soient, dans leur académie ou en dehors. </a:t>
            </a:r>
            <a:r>
              <a:rPr lang="fr-FR" sz="1600" b="1" u="sng" dirty="0">
                <a:solidFill>
                  <a:srgbClr val="0C5076"/>
                </a:solidFill>
              </a:rPr>
              <a:t>Il n’y a pas de secteur géographique. </a:t>
            </a:r>
            <a:endParaRPr lang="fr-FR" sz="1700" dirty="0">
              <a:solidFill>
                <a:srgbClr val="F28E65"/>
              </a:solidFill>
            </a:endParaRPr>
          </a:p>
          <a:p>
            <a:pPr marL="177800" lvl="1" indent="-177800">
              <a:lnSpc>
                <a:spcPct val="80000"/>
              </a:lnSpc>
              <a:buClr>
                <a:srgbClr val="EC130E"/>
              </a:buClr>
              <a:buSzPct val="100000"/>
              <a:buFont typeface="Lucida Grande"/>
              <a:buChar char="&gt;"/>
              <a:defRPr/>
            </a:pPr>
            <a:endParaRPr lang="fr-FR" sz="1700" b="1" dirty="0">
              <a:solidFill>
                <a:srgbClr val="FF0000"/>
              </a:solidFill>
            </a:endParaRPr>
          </a:p>
          <a:p>
            <a:pPr marL="285750" lvl="1" indent="-285750">
              <a:lnSpc>
                <a:spcPct val="80000"/>
              </a:lnSpc>
              <a:buClr>
                <a:srgbClr val="EC130E"/>
              </a:buClr>
              <a:buSzPct val="100000"/>
              <a:defRPr/>
            </a:pPr>
            <a:r>
              <a:rPr lang="fr-FR" sz="1700" b="1" dirty="0">
                <a:solidFill>
                  <a:schemeClr val="bg2"/>
                </a:solidFill>
              </a:rPr>
              <a:t>Pour les formations non-sélectives (licences, PASS)</a:t>
            </a:r>
            <a:r>
              <a:rPr lang="fr-FR" sz="1700" dirty="0">
                <a:solidFill>
                  <a:srgbClr val="FF0000"/>
                </a:solidFill>
              </a:rPr>
              <a:t> </a:t>
            </a:r>
            <a:endParaRPr lang="fr-FR" sz="1700" dirty="0">
              <a:solidFill>
                <a:srgbClr val="FF0000"/>
              </a:solidFill>
              <a:cs typeface="Arial"/>
            </a:endParaRPr>
          </a:p>
          <a:p>
            <a:pPr marL="177800" lvl="1" indent="-177800">
              <a:lnSpc>
                <a:spcPct val="90000"/>
              </a:lnSpc>
              <a:buClr>
                <a:srgbClr val="EC130E"/>
              </a:buClr>
              <a:buSzPct val="100000"/>
              <a:buFont typeface="Lucida Grande"/>
              <a:buChar char="&gt;"/>
              <a:defRPr/>
            </a:pPr>
            <a:r>
              <a:rPr lang="fr-FR" sz="1600" dirty="0">
                <a:solidFill>
                  <a:srgbClr val="0C5076"/>
                </a:solidFill>
              </a:rPr>
              <a:t>Les lycéens peuvent faire des vœux pour les formations qui les intéressent dans leur académie ou en dehors. Lorsque la licence ou le PASS est très demandé, </a:t>
            </a:r>
            <a:r>
              <a:rPr lang="fr-FR" sz="1600" b="1" dirty="0">
                <a:solidFill>
                  <a:srgbClr val="0C5076"/>
                </a:solidFill>
              </a:rPr>
              <a:t>une priorité au secteur géographique (généralement l’académie) s’applique : </a:t>
            </a:r>
            <a:r>
              <a:rPr lang="fr-FR" sz="1500" dirty="0">
                <a:solidFill>
                  <a:srgbClr val="0C5076"/>
                </a:solidFill>
              </a:rPr>
              <a:t>un pourcentage maximum de candidats résidant en dehors du secteur géographique est alors fixé par le recteur. </a:t>
            </a:r>
          </a:p>
          <a:p>
            <a:pPr marL="177800" lvl="1" indent="-177800">
              <a:lnSpc>
                <a:spcPct val="90000"/>
              </a:lnSpc>
              <a:buClr>
                <a:srgbClr val="EC130E"/>
              </a:buClr>
              <a:buSzPct val="100000"/>
              <a:buFont typeface="Lucida Grande"/>
              <a:buChar char="&gt;"/>
              <a:defRPr/>
            </a:pPr>
            <a:r>
              <a:rPr lang="fr-FR" sz="1500" dirty="0">
                <a:solidFill>
                  <a:srgbClr val="0C5076"/>
                </a:solidFill>
              </a:rPr>
              <a:t>L’indication du secteur est affichée aux candidats. Les pourcentages fixés par les recteurs seront affichés sur Parcoursup avant le début de la phase d’admission. </a:t>
            </a:r>
          </a:p>
          <a:p>
            <a:pPr marL="0" lvl="1" indent="0">
              <a:buSzPct val="100000"/>
              <a:buNone/>
              <a:defRPr/>
            </a:pPr>
            <a:r>
              <a:rPr lang="fr-FR" sz="900" dirty="0"/>
              <a:t>          </a:t>
            </a:r>
            <a:endParaRPr lang="fr-FR" sz="900" b="1" dirty="0">
              <a:solidFill>
                <a:srgbClr val="F28E65"/>
              </a:solidFill>
            </a:endParaRP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6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447654"/>
          </a:xfrm>
        </p:spPr>
        <p:txBody>
          <a:bodyPr/>
          <a:lstStyle/>
          <a:p>
            <a:r>
              <a:rPr lang="fr-FR" sz="2400"/>
              <a:t>Focus sur le secteur géographique (2/2)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91608" y="1527654"/>
            <a:ext cx="8392391" cy="3075846"/>
          </a:xfrm>
        </p:spPr>
        <p:txBody>
          <a:bodyPr/>
          <a:lstStyle/>
          <a:p>
            <a:endParaRPr lang="fr-FR" sz="1800" b="1" dirty="0">
              <a:solidFill>
                <a:srgbClr val="F28E65"/>
              </a:solidFill>
            </a:endParaRPr>
          </a:p>
          <a:p>
            <a:r>
              <a:rPr lang="fr-FR" sz="1800" b="1" dirty="0">
                <a:solidFill>
                  <a:srgbClr val="002060"/>
                </a:solidFill>
              </a:rPr>
              <a:t>Par exception, sont considérés comme « résidant dans l’académie » où se situe la licence demandée </a:t>
            </a:r>
            <a:r>
              <a:rPr lang="fr-FR" sz="1800" dirty="0" smtClean="0">
                <a:solidFill>
                  <a:srgbClr val="002060"/>
                </a:solidFill>
              </a:rPr>
              <a:t>les </a:t>
            </a:r>
            <a:r>
              <a:rPr lang="fr-FR" sz="1800" dirty="0">
                <a:solidFill>
                  <a:srgbClr val="002060"/>
                </a:solidFill>
              </a:rPr>
              <a:t>candidats qui souhaitent accéder à une mention de licence qui n’est pas dispensée dans leur académie de résidence 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38625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1"/>
          <p:cNvSpPr>
            <a:spLocks noChangeArrowheads="1"/>
          </p:cNvSpPr>
          <p:nvPr/>
        </p:nvSpPr>
        <p:spPr bwMode="auto">
          <a:xfrm>
            <a:off x="1281415" y="0"/>
            <a:ext cx="6563916" cy="607704"/>
          </a:xfrm>
          <a:prstGeom prst="roundRect">
            <a:avLst>
              <a:gd name="adj" fmla="val 16667"/>
            </a:avLst>
          </a:prstGeom>
          <a:noFill/>
          <a:ln w="9360" cap="sq">
            <a:noFill/>
            <a:miter lim="800000"/>
            <a:headEnd/>
            <a:tailEnd/>
          </a:ln>
          <a:effectLst/>
          <a:extLst/>
        </p:spPr>
        <p:txBody>
          <a:bodyPr wrap="none" lIns="61290" tIns="52380" rIns="61290" bIns="3051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2100" b="1" dirty="0">
                <a:solidFill>
                  <a:schemeClr val="tx2"/>
                </a:solidFill>
              </a:rPr>
              <a:t>L'UNIVERSITE de Nantes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75208" y="497151"/>
            <a:ext cx="8601624" cy="420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2100" tIns="31050" rIns="62100" bIns="31050"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2pPr>
            <a:lvl3pPr marL="914400" indent="-20161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9pPr>
          </a:lstStyle>
          <a:p>
            <a:pPr>
              <a:spcBef>
                <a:spcPts val="479"/>
              </a:spcBef>
              <a:buSzPct val="100000"/>
              <a:defRPr/>
            </a:pPr>
            <a:endParaRPr lang="fr-FR" sz="1200" b="1" dirty="0" smtClean="0">
              <a:solidFill>
                <a:srgbClr val="002060"/>
              </a:solidFill>
              <a:latin typeface="+mn-lt"/>
            </a:endParaRPr>
          </a:p>
          <a:p>
            <a:pPr>
              <a:spcBef>
                <a:spcPts val="479"/>
              </a:spcBef>
              <a:buSzPct val="100000"/>
              <a:defRPr/>
            </a:pPr>
            <a:r>
              <a:rPr lang="fr-FR" sz="12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lvl="1">
              <a:spcBef>
                <a:spcPts val="479"/>
              </a:spcBef>
              <a:buSzPct val="100000"/>
              <a:defRPr/>
            </a:pPr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                                       Licences non sélectives</a:t>
            </a:r>
          </a:p>
          <a:p>
            <a:pPr>
              <a:spcBef>
                <a:spcPts val="479"/>
              </a:spcBef>
              <a:buSzPct val="100000"/>
              <a:defRPr/>
            </a:pPr>
            <a:r>
              <a:rPr lang="fr-FR" sz="1400" b="1" dirty="0" smtClean="0">
                <a:solidFill>
                  <a:srgbClr val="002060"/>
                </a:solidFill>
                <a:latin typeface="+mn-lt"/>
              </a:rPr>
              <a:t>Toutes les licences affichent des capacités d’accueil</a:t>
            </a:r>
            <a:r>
              <a:rPr lang="fr-FR" sz="1200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Tant qu'il y a de la place en Licence, l'université accepte des candidats en provenance de toute la France. </a:t>
            </a:r>
            <a:endParaRPr lang="fr-FR" sz="1200" b="1" dirty="0" smtClean="0">
              <a:solidFill>
                <a:srgbClr val="002060"/>
              </a:solidFill>
              <a:latin typeface="+mn-lt"/>
            </a:endParaRPr>
          </a:p>
          <a:p>
            <a:pPr>
              <a:spcBef>
                <a:spcPts val="479"/>
              </a:spcBef>
              <a:buSzPct val="100000"/>
              <a:defRPr/>
            </a:pPr>
            <a:r>
              <a:rPr lang="fr-FR" sz="1400" dirty="0" smtClean="0">
                <a:solidFill>
                  <a:srgbClr val="002060"/>
                </a:solidFill>
                <a:latin typeface="+mn-lt"/>
              </a:rPr>
              <a:t>Si le nombre de candidats est supérieur à la capacité d’accueil, une priorité est donnée aux candidats de l’académie: adresse du domicile du candidat (des deux représentants légaux)</a:t>
            </a:r>
          </a:p>
          <a:p>
            <a:pPr>
              <a:spcBef>
                <a:spcPts val="479"/>
              </a:spcBef>
              <a:buSzPct val="100000"/>
              <a:defRPr/>
            </a:pPr>
            <a:endParaRPr lang="fr-FR" sz="1400" dirty="0" smtClean="0">
              <a:solidFill>
                <a:srgbClr val="002060"/>
              </a:solidFill>
              <a:latin typeface="+mn-lt"/>
            </a:endParaRPr>
          </a:p>
          <a:p>
            <a:pPr>
              <a:spcBef>
                <a:spcPts val="479"/>
              </a:spcBef>
              <a:buSzPct val="100000"/>
              <a:defRPr/>
            </a:pPr>
            <a:r>
              <a:rPr lang="fr-FR" sz="1400" b="1" dirty="0" smtClean="0">
                <a:solidFill>
                  <a:srgbClr val="002060"/>
                </a:solidFill>
                <a:latin typeface="+mn-lt"/>
              </a:rPr>
              <a:t>L1 </a:t>
            </a:r>
            <a:r>
              <a:rPr lang="fr-FR" sz="1400" b="1" dirty="0">
                <a:solidFill>
                  <a:srgbClr val="002060"/>
                </a:solidFill>
                <a:latin typeface="+mn-lt"/>
              </a:rPr>
              <a:t>avec secteur géographique </a:t>
            </a:r>
            <a:r>
              <a:rPr lang="fr-FR" sz="1400" dirty="0">
                <a:solidFill>
                  <a:srgbClr val="002060"/>
                </a:solidFill>
                <a:latin typeface="+mn-lt"/>
              </a:rPr>
              <a:t>plus restreint: priorité aux candidats domiciliés</a:t>
            </a:r>
          </a:p>
          <a:p>
            <a:pPr lvl="2">
              <a:buSzPct val="100000"/>
              <a:defRPr/>
            </a:pPr>
            <a:r>
              <a:rPr lang="fr-FR" sz="1400" b="1" dirty="0" smtClean="0">
                <a:solidFill>
                  <a:srgbClr val="002060"/>
                </a:solidFill>
                <a:latin typeface="+mn-lt"/>
              </a:rPr>
              <a:t>- STAPS</a:t>
            </a:r>
            <a:r>
              <a:rPr lang="fr-FR" sz="1400" dirty="0">
                <a:solidFill>
                  <a:srgbClr val="002060"/>
                </a:solidFill>
                <a:latin typeface="+mn-lt"/>
              </a:rPr>
              <a:t>: 44, 85, 49</a:t>
            </a:r>
          </a:p>
          <a:p>
            <a:pPr lvl="2">
              <a:buSzPct val="100000"/>
              <a:defRPr/>
            </a:pPr>
            <a:r>
              <a:rPr lang="fr-FR" sz="1400" b="1" dirty="0" smtClean="0">
                <a:solidFill>
                  <a:srgbClr val="002060"/>
                </a:solidFill>
                <a:latin typeface="+mn-lt"/>
              </a:rPr>
              <a:t>- Psychologie</a:t>
            </a:r>
            <a:r>
              <a:rPr lang="fr-FR" sz="1400" dirty="0">
                <a:solidFill>
                  <a:srgbClr val="002060"/>
                </a:solidFill>
                <a:latin typeface="+mn-lt"/>
              </a:rPr>
              <a:t>: 44, 85</a:t>
            </a:r>
          </a:p>
          <a:p>
            <a:pPr lvl="2">
              <a:buSzPct val="100000"/>
              <a:defRPr/>
            </a:pPr>
            <a:r>
              <a:rPr lang="fr-FR" sz="1400" b="1" dirty="0" smtClean="0">
                <a:solidFill>
                  <a:srgbClr val="002060"/>
                </a:solidFill>
                <a:latin typeface="+mn-lt"/>
              </a:rPr>
              <a:t>- Parcours </a:t>
            </a:r>
            <a:r>
              <a:rPr lang="fr-FR" sz="1400" b="1" dirty="0">
                <a:solidFill>
                  <a:srgbClr val="002060"/>
                </a:solidFill>
                <a:latin typeface="+mn-lt"/>
              </a:rPr>
              <a:t>spécifique accès santé </a:t>
            </a:r>
            <a:r>
              <a:rPr lang="fr-FR" sz="1400" dirty="0">
                <a:solidFill>
                  <a:srgbClr val="002060"/>
                </a:solidFill>
                <a:latin typeface="+mn-lt"/>
              </a:rPr>
              <a:t>(</a:t>
            </a:r>
            <a:r>
              <a:rPr lang="fr-FR" sz="1400" b="1" dirty="0">
                <a:solidFill>
                  <a:srgbClr val="002060"/>
                </a:solidFill>
                <a:latin typeface="+mn-lt"/>
              </a:rPr>
              <a:t>PASS</a:t>
            </a:r>
            <a:r>
              <a:rPr lang="fr-FR" sz="1400" dirty="0">
                <a:solidFill>
                  <a:srgbClr val="002060"/>
                </a:solidFill>
                <a:latin typeface="+mn-lt"/>
              </a:rPr>
              <a:t>): 44, 85</a:t>
            </a:r>
          </a:p>
          <a:p>
            <a:pPr lvl="2">
              <a:buSzPct val="100000"/>
              <a:defRPr/>
            </a:pPr>
            <a:r>
              <a:rPr lang="fr-FR" sz="1400" b="1" dirty="0" smtClean="0">
                <a:solidFill>
                  <a:srgbClr val="002060"/>
                </a:solidFill>
                <a:latin typeface="+mn-lt"/>
              </a:rPr>
              <a:t>- Droit</a:t>
            </a:r>
            <a:r>
              <a:rPr lang="fr-FR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1400" dirty="0">
                <a:solidFill>
                  <a:srgbClr val="002060"/>
                </a:solidFill>
                <a:latin typeface="+mn-lt"/>
              </a:rPr>
              <a:t>site de </a:t>
            </a:r>
            <a:r>
              <a:rPr lang="fr-FR" sz="1400" b="1" dirty="0">
                <a:solidFill>
                  <a:srgbClr val="002060"/>
                </a:solidFill>
                <a:latin typeface="+mn-lt"/>
              </a:rPr>
              <a:t>Nantes</a:t>
            </a:r>
            <a:r>
              <a:rPr lang="fr-FR" sz="1400" dirty="0">
                <a:solidFill>
                  <a:srgbClr val="002060"/>
                </a:solidFill>
                <a:latin typeface="+mn-lt"/>
              </a:rPr>
              <a:t>: 44</a:t>
            </a:r>
          </a:p>
          <a:p>
            <a:pPr lvl="2">
              <a:buSzPct val="100000"/>
              <a:defRPr/>
            </a:pPr>
            <a:r>
              <a:rPr lang="fr-FR" sz="1400" b="1" dirty="0" smtClean="0">
                <a:solidFill>
                  <a:srgbClr val="002060"/>
                </a:solidFill>
                <a:latin typeface="+mn-lt"/>
              </a:rPr>
              <a:t>- Droit</a:t>
            </a:r>
            <a:r>
              <a:rPr lang="fr-FR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1400" dirty="0">
                <a:solidFill>
                  <a:srgbClr val="002060"/>
                </a:solidFill>
                <a:latin typeface="+mn-lt"/>
              </a:rPr>
              <a:t>site de la </a:t>
            </a:r>
            <a:r>
              <a:rPr lang="fr-FR" sz="1400" b="1" dirty="0">
                <a:solidFill>
                  <a:srgbClr val="002060"/>
                </a:solidFill>
                <a:latin typeface="+mn-lt"/>
              </a:rPr>
              <a:t>Roche/</a:t>
            </a:r>
            <a:r>
              <a:rPr lang="fr-FR" sz="1400" b="1" dirty="0" err="1">
                <a:solidFill>
                  <a:srgbClr val="002060"/>
                </a:solidFill>
                <a:latin typeface="+mn-lt"/>
              </a:rPr>
              <a:t>Yon</a:t>
            </a:r>
            <a:r>
              <a:rPr lang="fr-FR" sz="1400" dirty="0">
                <a:solidFill>
                  <a:srgbClr val="002060"/>
                </a:solidFill>
                <a:latin typeface="+mn-lt"/>
              </a:rPr>
              <a:t>: 44, 85 (LAS) </a:t>
            </a:r>
            <a:endParaRPr lang="fr-FR" sz="1400" dirty="0" smtClean="0">
              <a:solidFill>
                <a:srgbClr val="002060"/>
              </a:solidFill>
              <a:latin typeface="+mn-lt"/>
            </a:endParaRPr>
          </a:p>
          <a:p>
            <a:pPr lvl="2">
              <a:buSzPct val="100000"/>
              <a:defRPr/>
            </a:pPr>
            <a:r>
              <a:rPr lang="fr-FR" sz="1400" b="1" dirty="0" smtClean="0">
                <a:solidFill>
                  <a:srgbClr val="002060"/>
                </a:solidFill>
                <a:latin typeface="+mn-lt"/>
              </a:rPr>
              <a:t>- Portail Biologie-Géosciences-Chimie</a:t>
            </a:r>
          </a:p>
          <a:p>
            <a:pPr lvl="2">
              <a:buSzPct val="100000"/>
              <a:defRPr/>
            </a:pPr>
            <a:r>
              <a:rPr lang="fr-FR" sz="1400" b="1" dirty="0" smtClean="0">
                <a:solidFill>
                  <a:srgbClr val="002060"/>
                </a:solidFill>
                <a:latin typeface="+mn-lt"/>
              </a:rPr>
              <a:t> mention Chimie Sciences </a:t>
            </a:r>
            <a:r>
              <a:rPr lang="fr-FR" sz="1400" b="1" dirty="0">
                <a:solidFill>
                  <a:srgbClr val="002060"/>
                </a:solidFill>
                <a:latin typeface="+mn-lt"/>
              </a:rPr>
              <a:t>de la </a:t>
            </a:r>
            <a:r>
              <a:rPr lang="fr-FR" sz="1400" b="1" dirty="0" smtClean="0">
                <a:solidFill>
                  <a:srgbClr val="002060"/>
                </a:solidFill>
                <a:latin typeface="+mn-lt"/>
              </a:rPr>
              <a:t>Vie Sciences </a:t>
            </a:r>
            <a:r>
              <a:rPr lang="fr-FR" sz="1400" b="1" dirty="0">
                <a:solidFill>
                  <a:srgbClr val="002060"/>
                </a:solidFill>
                <a:latin typeface="+mn-lt"/>
              </a:rPr>
              <a:t>de la vie et de la </a:t>
            </a:r>
            <a:r>
              <a:rPr lang="fr-FR" sz="1400" b="1" dirty="0" smtClean="0">
                <a:solidFill>
                  <a:srgbClr val="002060"/>
                </a:solidFill>
                <a:latin typeface="+mn-lt"/>
              </a:rPr>
              <a:t>terre</a:t>
            </a:r>
            <a:r>
              <a:rPr lang="fr-FR" sz="1400" dirty="0" smtClean="0">
                <a:solidFill>
                  <a:srgbClr val="002060"/>
                </a:solidFill>
                <a:latin typeface="+mn-lt"/>
              </a:rPr>
              <a:t>: 44 85</a:t>
            </a:r>
            <a:endParaRPr lang="fr-FR" sz="1400" dirty="0">
              <a:solidFill>
                <a:srgbClr val="002060"/>
              </a:solidFill>
              <a:latin typeface="+mn-lt"/>
            </a:endParaRPr>
          </a:p>
          <a:p>
            <a:pPr lvl="2" hangingPunct="1">
              <a:buSzPct val="100000"/>
              <a:defRPr/>
            </a:pPr>
            <a:endParaRPr lang="fr-FR" sz="1400" i="1" dirty="0">
              <a:solidFill>
                <a:srgbClr val="1F497D"/>
              </a:solidFill>
              <a:latin typeface="Arial" charset="0"/>
            </a:endParaRPr>
          </a:p>
          <a:p>
            <a:pPr lvl="2" hangingPunct="1">
              <a:buSzPct val="100000"/>
              <a:defRPr/>
            </a:pPr>
            <a:endParaRPr lang="fr-FR" sz="1350" i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3401" y="601737"/>
            <a:ext cx="2192785" cy="805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79"/>
              </a:spcBef>
              <a:buSzPct val="100000"/>
              <a:defRPr/>
            </a:pPr>
            <a:endParaRPr lang="fr-FR" sz="1200" b="1" dirty="0" smtClean="0">
              <a:solidFill>
                <a:srgbClr val="002060"/>
              </a:solidFill>
            </a:endParaRPr>
          </a:p>
          <a:p>
            <a:pPr lvl="0">
              <a:spcBef>
                <a:spcPts val="479"/>
              </a:spcBef>
              <a:buSzPct val="100000"/>
              <a:defRPr/>
            </a:pPr>
            <a:r>
              <a:rPr lang="fr-FR" sz="1200" b="1" dirty="0" smtClean="0">
                <a:solidFill>
                  <a:srgbClr val="002060"/>
                </a:solidFill>
              </a:rPr>
              <a:t> </a:t>
            </a:r>
          </a:p>
          <a:p>
            <a:pPr lvl="1">
              <a:spcBef>
                <a:spcPts val="479"/>
              </a:spcBef>
              <a:buSzPct val="100000"/>
              <a:defRPr/>
            </a:pP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32194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3E9DE1F-BDD9-4C69-8BA6-57874C1872D9}" type="slidenum">
              <a:rPr lang="fr-FR" altLang="fr-FR" smtClean="0"/>
              <a:pPr/>
              <a:t>24</a:t>
            </a:fld>
            <a:endParaRPr lang="fr-FR" altLang="fr-FR"/>
          </a:p>
        </p:txBody>
      </p:sp>
      <p:sp>
        <p:nvSpPr>
          <p:cNvPr id="3" name="Rectangle 2"/>
          <p:cNvSpPr/>
          <p:nvPr/>
        </p:nvSpPr>
        <p:spPr>
          <a:xfrm>
            <a:off x="0" y="967666"/>
            <a:ext cx="8815526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79"/>
              </a:spcBef>
              <a:buSzPct val="100000"/>
              <a:defRPr/>
            </a:pPr>
            <a:endParaRPr lang="fr-FR" sz="1350" u="sng" dirty="0" smtClean="0">
              <a:solidFill>
                <a:srgbClr val="002060"/>
              </a:solidFill>
            </a:endParaRPr>
          </a:p>
          <a:p>
            <a:pPr lvl="2">
              <a:buSzPct val="100000"/>
              <a:defRPr/>
            </a:pPr>
            <a:endParaRPr lang="fr-FR" sz="1200" b="1" dirty="0" smtClean="0">
              <a:solidFill>
                <a:srgbClr val="002060"/>
              </a:solidFill>
            </a:endParaRPr>
          </a:p>
          <a:p>
            <a:pPr lvl="2">
              <a:buSzPct val="100000"/>
              <a:defRPr/>
            </a:pPr>
            <a:endParaRPr lang="fr-FR" sz="1200" b="1" dirty="0" smtClean="0">
              <a:solidFill>
                <a:srgbClr val="002060"/>
              </a:solidFill>
            </a:endParaRPr>
          </a:p>
          <a:p>
            <a:pPr lvl="2">
              <a:buSzPct val="100000"/>
              <a:defRPr/>
            </a:pPr>
            <a:endParaRPr lang="fr-FR" sz="1200" b="1" dirty="0" smtClean="0">
              <a:solidFill>
                <a:srgbClr val="002060"/>
              </a:solidFill>
            </a:endParaRPr>
          </a:p>
          <a:p>
            <a:pPr lvl="2">
              <a:buSzPct val="100000"/>
              <a:defRPr/>
            </a:pPr>
            <a:r>
              <a:rPr lang="fr-FR" sz="1400" b="1" dirty="0" smtClean="0">
                <a:solidFill>
                  <a:srgbClr val="002060"/>
                </a:solidFill>
              </a:rPr>
              <a:t>-  CUPGE</a:t>
            </a:r>
            <a:r>
              <a:rPr lang="fr-FR" sz="1400" dirty="0" smtClean="0">
                <a:solidFill>
                  <a:srgbClr val="002060"/>
                </a:solidFill>
              </a:rPr>
              <a:t> (cycle universitaire préparatoire aux grandes écoles):</a:t>
            </a:r>
            <a:r>
              <a:rPr lang="en-GB" sz="1400" dirty="0" smtClean="0">
                <a:solidFill>
                  <a:srgbClr val="002060"/>
                </a:solidFill>
              </a:rPr>
              <a:t> </a:t>
            </a:r>
            <a:r>
              <a:rPr lang="en-GB" sz="1400" b="1" dirty="0" err="1" smtClean="0">
                <a:solidFill>
                  <a:srgbClr val="002060"/>
                </a:solidFill>
              </a:rPr>
              <a:t>Parcours</a:t>
            </a:r>
            <a:r>
              <a:rPr lang="en-GB" sz="1400" b="1" dirty="0" smtClean="0">
                <a:solidFill>
                  <a:srgbClr val="002060"/>
                </a:solidFill>
              </a:rPr>
              <a:t> </a:t>
            </a:r>
            <a:r>
              <a:rPr lang="en-GB" sz="1400" b="1" dirty="0" err="1" smtClean="0">
                <a:solidFill>
                  <a:srgbClr val="002060"/>
                </a:solidFill>
              </a:rPr>
              <a:t>Scientifiqu</a:t>
            </a:r>
            <a:r>
              <a:rPr lang="fr-FR" sz="1400" b="1" dirty="0" smtClean="0">
                <a:solidFill>
                  <a:srgbClr val="002060"/>
                </a:solidFill>
              </a:rPr>
              <a:t>e Renforcé </a:t>
            </a:r>
          </a:p>
          <a:p>
            <a:pPr lvl="2">
              <a:buSzPct val="100000"/>
              <a:defRPr/>
            </a:pPr>
            <a:endParaRPr lang="fr-FR" sz="1400" b="1" dirty="0" smtClean="0">
              <a:solidFill>
                <a:srgbClr val="002060"/>
              </a:solidFill>
            </a:endParaRPr>
          </a:p>
          <a:p>
            <a:pPr lvl="2">
              <a:buSzPct val="100000"/>
              <a:buFontTx/>
              <a:buChar char="-"/>
              <a:defRPr/>
            </a:pPr>
            <a:r>
              <a:rPr lang="fr-FR" sz="1400" b="1" dirty="0" smtClean="0">
                <a:solidFill>
                  <a:srgbClr val="002060"/>
                </a:solidFill>
              </a:rPr>
              <a:t> Licences avec Parcours Europe</a:t>
            </a:r>
            <a:r>
              <a:rPr lang="fr-FR" sz="1400" dirty="0" smtClean="0">
                <a:solidFill>
                  <a:srgbClr val="002060"/>
                </a:solidFill>
              </a:rPr>
              <a:t>: Droit Parcours Europe, Histoire Parcours Europe, LLCER Parcours Europe(anglais, allemand, italien)</a:t>
            </a:r>
          </a:p>
          <a:p>
            <a:pPr lvl="2">
              <a:buSzPct val="100000"/>
              <a:buFontTx/>
              <a:buChar char="-"/>
              <a:defRPr/>
            </a:pPr>
            <a:endParaRPr lang="fr-FR" sz="1400" dirty="0" smtClean="0">
              <a:solidFill>
                <a:srgbClr val="002060"/>
              </a:solidFill>
            </a:endParaRPr>
          </a:p>
          <a:p>
            <a:pPr lvl="2">
              <a:buSzPct val="100000"/>
              <a:defRPr/>
            </a:pPr>
            <a:r>
              <a:rPr lang="fr-FR" sz="1400" dirty="0" smtClean="0">
                <a:solidFill>
                  <a:srgbClr val="002060"/>
                </a:solidFill>
              </a:rPr>
              <a:t> </a:t>
            </a:r>
            <a:r>
              <a:rPr lang="fr-FR" sz="1400" b="1" dirty="0" smtClean="0">
                <a:solidFill>
                  <a:srgbClr val="002060"/>
                </a:solidFill>
              </a:rPr>
              <a:t>-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r>
              <a:rPr lang="fr-FR" sz="1400" b="1" dirty="0" smtClean="0">
                <a:solidFill>
                  <a:srgbClr val="002060"/>
                </a:solidFill>
              </a:rPr>
              <a:t>Licence Economie- gestion Parcours international</a:t>
            </a:r>
          </a:p>
          <a:p>
            <a:pPr lvl="2">
              <a:buSzPct val="100000"/>
              <a:defRPr/>
            </a:pPr>
            <a:endParaRPr lang="fr-FR" sz="1400" b="1" dirty="0" smtClean="0">
              <a:solidFill>
                <a:srgbClr val="002060"/>
              </a:solidFill>
            </a:endParaRPr>
          </a:p>
          <a:p>
            <a:pPr lvl="2">
              <a:buSzPct val="100000"/>
              <a:defRPr/>
            </a:pPr>
            <a:r>
              <a:rPr lang="fr-FR" sz="1400" b="1" dirty="0" smtClean="0">
                <a:solidFill>
                  <a:srgbClr val="002060"/>
                </a:solidFill>
              </a:rPr>
              <a:t> - CMI Cursus Master en Ingénierie</a:t>
            </a:r>
            <a:r>
              <a:rPr lang="fr-FR" sz="1400" dirty="0" smtClean="0">
                <a:solidFill>
                  <a:srgbClr val="002060"/>
                </a:solidFill>
              </a:rPr>
              <a:t>: Portail mathématiques-informatique-physique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5893" y="195310"/>
            <a:ext cx="39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b="1" dirty="0" smtClean="0">
                <a:solidFill>
                  <a:srgbClr val="000091"/>
                </a:solidFill>
              </a:rPr>
              <a:t>L'UNIVERSITE de Nantes</a:t>
            </a:r>
            <a:endParaRPr lang="fr-FR" altLang="fr-FR" b="1" dirty="0">
              <a:solidFill>
                <a:srgbClr val="00009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999" y="11584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7363" y="932156"/>
            <a:ext cx="6818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79"/>
              </a:spcBef>
              <a:buSzPct val="100000"/>
              <a:defRPr/>
            </a:pPr>
            <a:r>
              <a:rPr lang="fr-FR" b="1" dirty="0" smtClean="0">
                <a:solidFill>
                  <a:srgbClr val="002060"/>
                </a:solidFill>
              </a:rPr>
              <a:t>Licences sélectives</a:t>
            </a:r>
            <a:r>
              <a:rPr lang="fr-FR" u="sng" dirty="0" smtClean="0">
                <a:solidFill>
                  <a:srgbClr val="002060"/>
                </a:solidFill>
              </a:rPr>
              <a:t>: pas de sectorisation géographique</a:t>
            </a:r>
          </a:p>
        </p:txBody>
      </p:sp>
    </p:spTree>
    <p:extLst>
      <p:ext uri="{BB962C8B-B14F-4D97-AF65-F5344CB8AC3E}">
        <p14:creationId xmlns="" xmlns:p14="http://schemas.microsoft.com/office/powerpoint/2010/main" val="691605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La demande de césure : mode d’emploi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7" y="1419623"/>
            <a:ext cx="8441663" cy="3312368"/>
          </a:xfrm>
        </p:spPr>
        <p:txBody>
          <a:bodyPr/>
          <a:lstStyle/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600" b="1" dirty="0">
                <a:solidFill>
                  <a:schemeClr val="bg2"/>
                </a:solidFill>
              </a:rPr>
              <a:t>Un lycéen peut demander une césure directement après le bac </a:t>
            </a:r>
            <a:r>
              <a:rPr lang="fr-FR" sz="1600" dirty="0"/>
              <a:t>: possibilité de suspendre temporairement une formation afin d’acquérir une expérience utile pour son projet de formation (partir à l’étranger, réaliser un projet associatif, entrepreneurial etc…)</a:t>
            </a:r>
            <a:endParaRPr lang="fr-FR" sz="800" dirty="0"/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900" dirty="0">
              <a:solidFill>
                <a:srgbClr val="3D566E"/>
              </a:solidFill>
            </a:endParaRPr>
          </a:p>
          <a:p>
            <a:pPr marL="626745" lvl="1" indent="-169545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r>
              <a:rPr lang="fr-FR" sz="1400" dirty="0">
                <a:solidFill>
                  <a:srgbClr val="0C5076"/>
                </a:solidFill>
              </a:rPr>
              <a:t>Durée la césure : d’un semestre à une année universitaire </a:t>
            </a:r>
            <a:endParaRPr lang="fr-FR" sz="1400" dirty="0">
              <a:solidFill>
                <a:srgbClr val="0C5076"/>
              </a:solidFill>
              <a:cs typeface="Arial"/>
            </a:endParaRPr>
          </a:p>
          <a:p>
            <a:pPr marL="626745" lvl="1" indent="-169545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r>
              <a:rPr lang="fr-FR" sz="1400" b="1" dirty="0">
                <a:solidFill>
                  <a:srgbClr val="0C5076"/>
                </a:solidFill>
              </a:rPr>
              <a:t>Demande de césure à signaler lors de la saisie des vœux sur </a:t>
            </a:r>
            <a:r>
              <a:rPr lang="fr-FR" sz="1400" b="1" dirty="0" err="1">
                <a:solidFill>
                  <a:srgbClr val="0C5076"/>
                </a:solidFill>
              </a:rPr>
              <a:t>Parcoursup</a:t>
            </a:r>
            <a:r>
              <a:rPr lang="fr-FR" sz="1400" b="1" dirty="0">
                <a:solidFill>
                  <a:srgbClr val="0C5076"/>
                </a:solidFill>
              </a:rPr>
              <a:t> </a:t>
            </a:r>
            <a:r>
              <a:rPr lang="fr-FR" sz="1400" dirty="0">
                <a:solidFill>
                  <a:srgbClr val="0C5076"/>
                </a:solidFill>
              </a:rPr>
              <a:t>(en cochant la case « césure »)</a:t>
            </a:r>
            <a:endParaRPr lang="fr-FR" sz="1400" dirty="0">
              <a:solidFill>
                <a:srgbClr val="0C5076"/>
              </a:solidFill>
              <a:cs typeface="Arial"/>
            </a:endParaRPr>
          </a:p>
          <a:p>
            <a:pPr marL="626745" lvl="1" indent="-169545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r>
              <a:rPr lang="fr-FR" sz="1400" b="1" dirty="0">
                <a:solidFill>
                  <a:srgbClr val="0C5076"/>
                </a:solidFill>
              </a:rPr>
              <a:t>L’établissement prend connaissance de la demande de césure après que le lycéen a accepté définitivement la proposition d’admission </a:t>
            </a:r>
            <a:r>
              <a:rPr lang="fr-FR" sz="1600" b="1" dirty="0">
                <a:solidFill>
                  <a:srgbClr val="ED7454"/>
                </a:solidFill>
              </a:rPr>
              <a:t>&gt;</a:t>
            </a:r>
            <a:r>
              <a:rPr lang="fr-FR" sz="1400" b="1" dirty="0">
                <a:solidFill>
                  <a:srgbClr val="0C5076"/>
                </a:solidFill>
              </a:rPr>
              <a:t> </a:t>
            </a:r>
            <a:r>
              <a:rPr lang="fr-FR" sz="1400" dirty="0">
                <a:solidFill>
                  <a:srgbClr val="0C5076"/>
                </a:solidFill>
              </a:rPr>
              <a:t>Le lycéen contacte la formation pour s’y inscrire et savoir comment déposer sa demande de césure</a:t>
            </a:r>
            <a:endParaRPr lang="fr-FR" sz="1400" dirty="0">
              <a:solidFill>
                <a:srgbClr val="0C5076"/>
              </a:solidFill>
              <a:cs typeface="Arial"/>
            </a:endParaRPr>
          </a:p>
          <a:p>
            <a:pPr marL="626745" lvl="1" indent="-169545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r>
              <a:rPr lang="fr-FR" sz="1400" b="1" dirty="0">
                <a:solidFill>
                  <a:srgbClr val="0C5076"/>
                </a:solidFill>
              </a:rPr>
              <a:t>La césure n’est pas accordée de droit</a:t>
            </a:r>
            <a:r>
              <a:rPr lang="fr-FR" sz="1400" dirty="0">
                <a:solidFill>
                  <a:srgbClr val="0C5076"/>
                </a:solidFill>
              </a:rPr>
              <a:t> : une lettre de motivation précisant les objectifs et le projet envisagés pour cette césure doit être adressée au président ou directeur de l’établissement</a:t>
            </a:r>
            <a:endParaRPr lang="fr-FR" sz="1400" dirty="0">
              <a:solidFill>
                <a:srgbClr val="0C5076"/>
              </a:solidFill>
              <a:cs typeface="Arial"/>
            </a:endParaRPr>
          </a:p>
          <a:p>
            <a:pPr marL="626745" lvl="1" indent="-169545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r>
              <a:rPr lang="fr-FR" sz="1400" b="1" dirty="0">
                <a:solidFill>
                  <a:srgbClr val="0C5076"/>
                </a:solidFill>
              </a:rPr>
              <a:t>A l’issue de la césure, l’étudiant pourra réintégrer la formation s’il le souhaite sans repasser par </a:t>
            </a:r>
            <a:r>
              <a:rPr lang="fr-FR" sz="1400" b="1" dirty="0" err="1">
                <a:solidFill>
                  <a:srgbClr val="0C5076"/>
                </a:solidFill>
              </a:rPr>
              <a:t>Parcoursup</a:t>
            </a:r>
            <a:endParaRPr lang="fr-FR" sz="1400" b="1" dirty="0">
              <a:solidFill>
                <a:srgbClr val="0C5076"/>
              </a:solidFill>
              <a:cs typeface="Arial"/>
            </a:endParaRP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45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BC6F468-705E-4774-9869-C5F1E6C2DE4E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19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xmlns="" id="{B457C5AD-9FFC-479A-BEBD-AB38478D5B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E01BC1E1-2820-4ED6-9CB2-D9EC493B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5" y="143435"/>
            <a:ext cx="7560840" cy="4444539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Calendrier des opérations des mois de mars et avril</a:t>
            </a:r>
            <a:br>
              <a:rPr lang="fr-FR" sz="2400" dirty="0"/>
            </a:br>
            <a:r>
              <a:rPr lang="fr-FR" sz="2400" dirty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b="0" dirty="0"/>
              <a:t>- </a:t>
            </a:r>
            <a:r>
              <a:rPr lang="fr-FR" sz="2000" dirty="0"/>
              <a:t>11 mars 2021 : date limite de saisie des vœux par les élèves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- du 16 au 19 mars 2021: conseils de classe de terminales 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- du 23 au 26 mars 2021: rédaction des appréciations par les professeurs de la fiche Avenir 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-  8 avril 2021 : date limite pour finaliser son dossier et confirmer chacun de ses vœux.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77C9472-365C-49A8-9086-65EEE5D97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53243DC-22D4-4063-968D-3E7B7EEAF735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8C9CCD7-09A2-49A2-B273-8F2445B4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66421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780736"/>
            <a:ext cx="8424000" cy="447614"/>
          </a:xfrm>
        </p:spPr>
        <p:txBody>
          <a:bodyPr/>
          <a:lstStyle/>
          <a:p>
            <a:r>
              <a:rPr lang="fr-FR" sz="2400" dirty="0"/>
              <a:t>Finaliser son dossier et confirmer </a:t>
            </a:r>
            <a:r>
              <a:rPr lang="fr-FR" sz="2400" dirty="0" smtClean="0"/>
              <a:t>ses </a:t>
            </a:r>
            <a:r>
              <a:rPr lang="fr-FR" sz="2400" dirty="0"/>
              <a:t>vœux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69124" y="1296104"/>
            <a:ext cx="8424000" cy="3291870"/>
          </a:xfrm>
        </p:spPr>
        <p:txBody>
          <a:bodyPr/>
          <a:lstStyle/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/>
              <a:t>Pour que les vœux saisis deviennent définitifs sur Parcoursup, les candidats doivent obligatoirement :</a:t>
            </a:r>
            <a:endParaRPr lang="fr-FR" sz="1200" dirty="0"/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chemeClr val="bg2"/>
                </a:solidFill>
              </a:rPr>
              <a:t> Compléter leur dossier </a:t>
            </a:r>
            <a:r>
              <a:rPr lang="fr-FR" sz="2000" b="1" dirty="0">
                <a:solidFill>
                  <a:srgbClr val="F28E65"/>
                </a:solidFill>
              </a:rPr>
              <a:t>: </a:t>
            </a:r>
            <a:endParaRPr lang="fr-FR" sz="2000" dirty="0"/>
          </a:p>
          <a:p>
            <a:pPr marL="594360" lvl="1" indent="-342900" defTabSz="457200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1800" dirty="0">
                <a:solidFill>
                  <a:srgbClr val="0C5076"/>
                </a:solidFill>
              </a:rPr>
              <a:t>projet de formation motivé pour chaque vœu formulé</a:t>
            </a:r>
            <a:endParaRPr lang="fr-FR" sz="1800" dirty="0">
              <a:solidFill>
                <a:srgbClr val="0C5076"/>
              </a:solidFill>
              <a:cs typeface="Arial"/>
            </a:endParaRPr>
          </a:p>
          <a:p>
            <a:pPr marL="594360" lvl="1" indent="-342900" defTabSz="457200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1800" dirty="0">
                <a:solidFill>
                  <a:srgbClr val="0C5076"/>
                </a:solidFill>
              </a:rPr>
              <a:t>rubrique « préférence et autres projets »</a:t>
            </a:r>
            <a:endParaRPr lang="fr-FR" sz="1800" dirty="0">
              <a:solidFill>
                <a:srgbClr val="0C5076"/>
              </a:solidFill>
              <a:cs typeface="Arial"/>
            </a:endParaRPr>
          </a:p>
          <a:p>
            <a:pPr marL="594360" lvl="1" indent="-342900" defTabSz="457200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1800" dirty="0">
                <a:solidFill>
                  <a:srgbClr val="0C5076"/>
                </a:solidFill>
              </a:rPr>
              <a:t>pièces complémentaires demandées par certaines formations</a:t>
            </a:r>
            <a:endParaRPr lang="fr-FR" sz="1800" dirty="0">
              <a:solidFill>
                <a:srgbClr val="0C5076"/>
              </a:solidFill>
              <a:cs typeface="Arial"/>
            </a:endParaRPr>
          </a:p>
          <a:p>
            <a:pPr marL="594360" lvl="1" indent="-342900" defTabSz="457200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1800" dirty="0">
                <a:solidFill>
                  <a:srgbClr val="0C5076"/>
                </a:solidFill>
              </a:rPr>
              <a:t>rubrique « activités et centres d’intérêt » (facultative)</a:t>
            </a:r>
            <a:endParaRPr lang="fr-FR" sz="1200" dirty="0">
              <a:solidFill>
                <a:srgbClr val="0C5076"/>
              </a:solidFill>
              <a:cs typeface="Arial"/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 </a:t>
            </a:r>
            <a:r>
              <a:rPr lang="fr-FR" sz="2000" b="1" dirty="0">
                <a:solidFill>
                  <a:schemeClr val="bg2"/>
                </a:solidFill>
              </a:rPr>
              <a:t>Confirmer chacun de leurs vœux</a:t>
            </a:r>
          </a:p>
          <a:p>
            <a:endParaRPr lang="fr-FR" sz="9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128956D-5C04-4D4C-AE31-04D3D6BBF6E4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69999" y="4004408"/>
            <a:ext cx="8478465" cy="720080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>
                <a:solidFill>
                  <a:schemeClr val="bg1"/>
                </a:solidFill>
              </a:rPr>
              <a:t>Un vœu non confirmé avant le 8 avril 2021 (23h59 - heure de Paris) </a:t>
            </a:r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</a:rPr>
              <a:t>ne sera pas examiné par la formation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604816" y="86105"/>
            <a:ext cx="2160240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Jusqu’au 8 avril inclus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4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La rubrique « préférence et autres projets »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9998" y="1347614"/>
            <a:ext cx="8406338" cy="3240360"/>
          </a:xfrm>
        </p:spPr>
        <p:txBody>
          <a:bodyPr/>
          <a:lstStyle/>
          <a:p>
            <a:pPr>
              <a:defRPr/>
            </a:pPr>
            <a:r>
              <a:rPr lang="fr-FR" sz="1600" b="1" dirty="0"/>
              <a:t>Rubrique obligatoire  où le candidat indique : </a:t>
            </a:r>
          </a:p>
          <a:p>
            <a:pPr>
              <a:defRPr/>
            </a:pPr>
            <a:endParaRPr lang="fr-FR" sz="500" b="1" dirty="0">
              <a:solidFill>
                <a:srgbClr val="F28E65"/>
              </a:solidFill>
            </a:endParaRPr>
          </a:p>
          <a:p>
            <a:pPr marL="285750" indent="-285750">
              <a:buClr>
                <a:srgbClr val="EC130E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chemeClr val="bg2"/>
                </a:solidFill>
              </a:rPr>
              <a:t>ses préférences parmi les vœux formulés ou pour un domaine particulier. </a:t>
            </a:r>
            <a:r>
              <a:rPr lang="fr-FR" sz="1600" dirty="0"/>
              <a:t>Ces informations seront très utiles aux commissions d’accès à l’enseignement supérieur (CAES) qui accompagnent les candidats n’ayant pas eu de proposition d’admission à partir du 2 juillet. </a:t>
            </a:r>
          </a:p>
          <a:p>
            <a:pPr>
              <a:defRPr/>
            </a:pPr>
            <a:endParaRPr lang="fr-FR" sz="5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chemeClr val="bg2"/>
                </a:solidFill>
              </a:rPr>
              <a:t>s’il souhaite candidater dans des formations hors </a:t>
            </a:r>
            <a:r>
              <a:rPr lang="fr-FR" sz="1600" b="1" dirty="0" err="1">
                <a:solidFill>
                  <a:schemeClr val="bg2"/>
                </a:solidFill>
              </a:rPr>
              <a:t>Parcoursup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/>
              <a:t>ou s’il a des projets professionnels ou personnels, en dehors de la plateforme. </a:t>
            </a:r>
          </a:p>
          <a:p>
            <a:pPr>
              <a:buFontTx/>
              <a:buChar char="-"/>
              <a:defRPr/>
            </a:pPr>
            <a:endParaRPr lang="fr-FR" sz="1100" b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69999" y="3651870"/>
            <a:ext cx="8478465" cy="1008112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/>
              <a:t>A noter : ces informations sont confidentielles et ne sont pas transmises aux formations. Elles permettent simplement de mieux suivre les candidats durant la procédure et de mieux analyser leurs motivations et besoins.</a:t>
            </a:r>
            <a:endParaRPr lang="fr-FR" sz="1600"/>
          </a:p>
        </p:txBody>
      </p:sp>
      <p:sp>
        <p:nvSpPr>
          <p:cNvPr id="8" name="Rectangle à coins arrondis 7"/>
          <p:cNvSpPr/>
          <p:nvPr/>
        </p:nvSpPr>
        <p:spPr>
          <a:xfrm>
            <a:off x="6604816" y="86105"/>
            <a:ext cx="2160240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Jusqu’au 8 avril inclus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6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497236" y="870045"/>
            <a:ext cx="6180952" cy="3490415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r>
              <a:rPr lang="fr-FR" sz="1500" b="1" dirty="0" smtClean="0">
                <a:solidFill>
                  <a:srgbClr val="FF0000"/>
                </a:solidFill>
              </a:rPr>
              <a:t>21 </a:t>
            </a:r>
            <a:r>
              <a:rPr lang="fr-FR" sz="1500" b="1" dirty="0">
                <a:solidFill>
                  <a:srgbClr val="FF0000"/>
                </a:solidFill>
              </a:rPr>
              <a:t>décembre </a:t>
            </a:r>
            <a:r>
              <a:rPr lang="fr-FR" sz="1500" b="1" dirty="0" smtClean="0">
                <a:solidFill>
                  <a:srgbClr val="FF0000"/>
                </a:solidFill>
              </a:rPr>
              <a:t>2020 </a:t>
            </a:r>
            <a:r>
              <a:rPr lang="fr-FR" sz="1500" b="1" dirty="0">
                <a:solidFill>
                  <a:srgbClr val="002060"/>
                </a:solidFill>
              </a:rPr>
              <a:t>: </a:t>
            </a:r>
            <a:r>
              <a:rPr lang="fr-FR" sz="1500" b="1" dirty="0">
                <a:solidFill>
                  <a:srgbClr val="0C5076"/>
                </a:solidFill>
              </a:rPr>
              <a:t>ouverture du site d’information </a:t>
            </a:r>
            <a:r>
              <a:rPr lang="fr-FR" sz="1500" b="1" dirty="0" err="1">
                <a:solidFill>
                  <a:srgbClr val="0C5076"/>
                </a:solidFill>
              </a:rPr>
              <a:t>Parcoursup</a:t>
            </a:r>
            <a:r>
              <a:rPr lang="fr-FR" sz="1500" b="1" dirty="0">
                <a:solidFill>
                  <a:srgbClr val="0C5076"/>
                </a:solidFill>
              </a:rPr>
              <a:t> </a:t>
            </a:r>
            <a:r>
              <a:rPr lang="fr-FR" sz="1500" b="1" dirty="0" smtClean="0">
                <a:solidFill>
                  <a:srgbClr val="0C5076"/>
                </a:solidFill>
              </a:rPr>
              <a:t>2021</a:t>
            </a:r>
            <a:endParaRPr lang="fr-FR" sz="1500" b="1" dirty="0">
              <a:solidFill>
                <a:srgbClr val="0C5076"/>
              </a:solidFill>
            </a:endParaRPr>
          </a:p>
          <a:p>
            <a:pPr lvl="0"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r>
              <a:rPr lang="fr-FR" sz="1500" b="1" dirty="0" smtClean="0">
                <a:solidFill>
                  <a:srgbClr val="FF0000"/>
                </a:solidFill>
              </a:rPr>
              <a:t>20 </a:t>
            </a:r>
            <a:r>
              <a:rPr lang="fr-FR" sz="1500" b="1" dirty="0">
                <a:solidFill>
                  <a:srgbClr val="FF0000"/>
                </a:solidFill>
              </a:rPr>
              <a:t>janvier au </a:t>
            </a:r>
            <a:r>
              <a:rPr lang="fr-FR" sz="1500" b="1" dirty="0" smtClean="0">
                <a:solidFill>
                  <a:srgbClr val="FF0000"/>
                </a:solidFill>
              </a:rPr>
              <a:t>11 </a:t>
            </a:r>
            <a:r>
              <a:rPr lang="fr-FR" sz="1500" b="1" dirty="0">
                <a:solidFill>
                  <a:srgbClr val="FF0000"/>
                </a:solidFill>
              </a:rPr>
              <a:t>mars </a:t>
            </a:r>
            <a:r>
              <a:rPr lang="fr-FR" sz="1500" b="1" dirty="0" smtClean="0">
                <a:solidFill>
                  <a:srgbClr val="FF0000"/>
                </a:solidFill>
              </a:rPr>
              <a:t>2021 </a:t>
            </a:r>
            <a:r>
              <a:rPr lang="fr-FR" sz="1500" b="1" dirty="0">
                <a:solidFill>
                  <a:srgbClr val="002060"/>
                </a:solidFill>
              </a:rPr>
              <a:t>: </a:t>
            </a:r>
          </a:p>
          <a:p>
            <a:pPr lvl="0"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b="1" dirty="0">
              <a:solidFill>
                <a:srgbClr val="0C5076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r-FR" sz="1500" b="1" dirty="0">
                <a:solidFill>
                  <a:srgbClr val="0C5076"/>
                </a:solidFill>
              </a:rPr>
              <a:t>- inscription sur </a:t>
            </a:r>
            <a:r>
              <a:rPr lang="fr-FR" sz="1500" b="1" dirty="0" err="1">
                <a:solidFill>
                  <a:srgbClr val="0C5076"/>
                </a:solidFill>
              </a:rPr>
              <a:t>Parcoursup</a:t>
            </a:r>
            <a:r>
              <a:rPr lang="fr-FR" sz="1500" b="1" dirty="0">
                <a:solidFill>
                  <a:srgbClr val="0C5076"/>
                </a:solidFill>
              </a:rPr>
              <a:t>, création du dossier </a:t>
            </a:r>
            <a:r>
              <a:rPr lang="fr-FR" sz="1500" dirty="0">
                <a:solidFill>
                  <a:srgbClr val="0C5076"/>
                </a:solidFill>
              </a:rPr>
              <a:t>avec une adresse mail valide et régulièrement consultée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fr-FR" sz="1500" dirty="0">
              <a:solidFill>
                <a:srgbClr val="0C5076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r>
              <a:rPr lang="fr-FR" sz="1500" b="1" dirty="0">
                <a:solidFill>
                  <a:srgbClr val="0C5076"/>
                </a:solidFill>
              </a:rPr>
              <a:t>- formulation des vœux: </a:t>
            </a:r>
            <a:r>
              <a:rPr lang="fr-FR" sz="1500" b="1" dirty="0" smtClean="0">
                <a:solidFill>
                  <a:srgbClr val="0C5076"/>
                </a:solidFill>
              </a:rPr>
              <a:t>jusqu’à </a:t>
            </a:r>
            <a:r>
              <a:rPr lang="fr-FR" sz="1500" dirty="0" smtClean="0">
                <a:solidFill>
                  <a:srgbClr val="0C5076"/>
                </a:solidFill>
              </a:rPr>
              <a:t>10 </a:t>
            </a:r>
            <a:r>
              <a:rPr lang="fr-FR" sz="1500" dirty="0">
                <a:solidFill>
                  <a:srgbClr val="0C5076"/>
                </a:solidFill>
              </a:rPr>
              <a:t>vœux </a:t>
            </a:r>
            <a:r>
              <a:rPr lang="fr-FR" sz="1500" dirty="0" smtClean="0">
                <a:solidFill>
                  <a:srgbClr val="0C5076"/>
                </a:solidFill>
              </a:rPr>
              <a:t>avec </a:t>
            </a:r>
            <a:r>
              <a:rPr lang="fr-FR" sz="1500" dirty="0">
                <a:solidFill>
                  <a:srgbClr val="0C5076"/>
                </a:solidFill>
              </a:rPr>
              <a:t>possibilités de sous vœux pour certaines </a:t>
            </a:r>
            <a:r>
              <a:rPr lang="fr-FR" sz="1500" dirty="0" smtClean="0">
                <a:solidFill>
                  <a:srgbClr val="0C5076"/>
                </a:solidFill>
              </a:rPr>
              <a:t>formations et 10 vœux supplémentaires pour les formations en apprentissage</a:t>
            </a:r>
            <a:endParaRPr lang="fr-FR" sz="1500" dirty="0">
              <a:solidFill>
                <a:srgbClr val="0C5076"/>
              </a:solidFill>
            </a:endParaRPr>
          </a:p>
          <a:p>
            <a:pPr lvl="0"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r>
              <a:rPr lang="fr-FR" sz="1500" b="1" dirty="0">
                <a:solidFill>
                  <a:srgbClr val="FF0000"/>
                </a:solidFill>
              </a:rPr>
              <a:t>Jeudi </a:t>
            </a:r>
            <a:r>
              <a:rPr lang="fr-FR" sz="1500" b="1" dirty="0" smtClean="0">
                <a:solidFill>
                  <a:srgbClr val="FF0000"/>
                </a:solidFill>
              </a:rPr>
              <a:t>11 </a:t>
            </a:r>
            <a:r>
              <a:rPr lang="fr-FR" sz="1500" b="1" dirty="0">
                <a:solidFill>
                  <a:srgbClr val="FF0000"/>
                </a:solidFill>
              </a:rPr>
              <a:t>mars </a:t>
            </a:r>
            <a:r>
              <a:rPr lang="fr-FR" sz="1500" b="1" dirty="0" smtClean="0">
                <a:solidFill>
                  <a:srgbClr val="FF0000"/>
                </a:solidFill>
              </a:rPr>
              <a:t>2021 </a:t>
            </a:r>
            <a:r>
              <a:rPr lang="fr-FR" sz="1500" b="1" dirty="0">
                <a:solidFill>
                  <a:srgbClr val="002060"/>
                </a:solidFill>
              </a:rPr>
              <a:t>:  </a:t>
            </a:r>
            <a:r>
              <a:rPr lang="fr-FR" sz="1500" b="1" dirty="0">
                <a:solidFill>
                  <a:srgbClr val="0C5076"/>
                </a:solidFill>
              </a:rPr>
              <a:t>dernier jour pour formuler tous les vœux 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r>
              <a:rPr lang="fr-FR" sz="1500" b="1" dirty="0">
                <a:solidFill>
                  <a:srgbClr val="0C5076"/>
                </a:solidFill>
              </a:rPr>
              <a:t>   aucun nouveau vœu ne peut être saisie après le </a:t>
            </a:r>
            <a:r>
              <a:rPr lang="fr-FR" sz="1500" b="1" dirty="0" smtClean="0">
                <a:solidFill>
                  <a:srgbClr val="0C5076"/>
                </a:solidFill>
              </a:rPr>
              <a:t>11 </a:t>
            </a:r>
            <a:r>
              <a:rPr lang="fr-FR" sz="1500" b="1" dirty="0">
                <a:solidFill>
                  <a:srgbClr val="0C5076"/>
                </a:solidFill>
              </a:rPr>
              <a:t>mars</a:t>
            </a:r>
          </a:p>
          <a:p>
            <a:pPr lvl="0"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r>
              <a:rPr lang="fr-FR" sz="1500" b="1" dirty="0">
                <a:solidFill>
                  <a:srgbClr val="FF0000"/>
                </a:solidFill>
              </a:rPr>
              <a:t>Jeudi </a:t>
            </a:r>
            <a:r>
              <a:rPr lang="fr-FR" sz="1500" b="1" dirty="0" smtClean="0">
                <a:solidFill>
                  <a:srgbClr val="FF0000"/>
                </a:solidFill>
              </a:rPr>
              <a:t>8 avril 2021 </a:t>
            </a:r>
            <a:r>
              <a:rPr lang="fr-FR" sz="1500" b="1" dirty="0">
                <a:solidFill>
                  <a:srgbClr val="002060"/>
                </a:solidFill>
              </a:rPr>
              <a:t>:  </a:t>
            </a:r>
            <a:r>
              <a:rPr lang="fr-FR" sz="1500" b="1" dirty="0">
                <a:solidFill>
                  <a:srgbClr val="0C5076"/>
                </a:solidFill>
              </a:rPr>
              <a:t>dernier jour pour finaliser le dossier demandé </a:t>
            </a:r>
            <a:r>
              <a:rPr lang="fr-FR" sz="1500" b="1" dirty="0" smtClean="0">
                <a:solidFill>
                  <a:srgbClr val="0C5076"/>
                </a:solidFill>
              </a:rPr>
              <a:t>par les formations et confirmer chacun de ses vœux</a:t>
            </a:r>
            <a:endParaRPr lang="fr-FR" sz="1500" b="1" dirty="0">
              <a:solidFill>
                <a:srgbClr val="0C5076"/>
              </a:solidFill>
            </a:endParaRPr>
          </a:p>
          <a:p>
            <a:pPr lvl="0"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2710775" y="128116"/>
            <a:ext cx="5629274" cy="622913"/>
          </a:xfrm>
        </p:spPr>
        <p:txBody>
          <a:bodyPr/>
          <a:lstStyle/>
          <a:p>
            <a:r>
              <a:rPr lang="fr-FR" cap="all" dirty="0" err="1">
                <a:solidFill>
                  <a:srgbClr val="002060"/>
                </a:solidFill>
                <a:latin typeface="+mj-lt"/>
              </a:rPr>
              <a:t>Parcoursup</a:t>
            </a:r>
            <a:r>
              <a:rPr lang="fr-FR" cap="all" dirty="0">
                <a:solidFill>
                  <a:srgbClr val="002060"/>
                </a:solidFill>
                <a:latin typeface="+mj-lt"/>
              </a:rPr>
              <a:t> : calendrier </a:t>
            </a:r>
            <a:r>
              <a:rPr lang="fr-FR" cap="all" dirty="0" smtClean="0">
                <a:solidFill>
                  <a:srgbClr val="002060"/>
                </a:solidFill>
                <a:latin typeface="+mj-lt"/>
              </a:rPr>
              <a:t>2021</a:t>
            </a:r>
            <a:endParaRPr lang="fr-FR" dirty="0">
              <a:latin typeface="+mj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white"/>
                </a:solidFill>
              </a:rPr>
              <a:pPr/>
              <a:t>3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9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336" y="938763"/>
            <a:ext cx="8424000" cy="720000"/>
          </a:xfrm>
        </p:spPr>
        <p:txBody>
          <a:bodyPr/>
          <a:lstStyle/>
          <a:p>
            <a:r>
              <a:rPr lang="fr-FR" sz="2400"/>
              <a:t>La rubrique « Activités et centre d’intérêts »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62646" y="1491630"/>
            <a:ext cx="8424000" cy="2774378"/>
          </a:xfrm>
        </p:spPr>
        <p:txBody>
          <a:bodyPr/>
          <a:lstStyle/>
          <a:p>
            <a:r>
              <a:rPr lang="fr-FR" sz="1800" b="1" dirty="0"/>
              <a:t>Rubrique facultative où le candidat : </a:t>
            </a:r>
          </a:p>
          <a:p>
            <a:pPr marL="285750" indent="-285750">
              <a:buClr>
                <a:srgbClr val="EC130E"/>
              </a:buCl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2"/>
                </a:solidFill>
              </a:rPr>
              <a:t>renseigne des informations qui ne sont pas liées à sa scolarité et que le candidat souhaite porter à la connaissance des formations </a:t>
            </a:r>
            <a:r>
              <a:rPr lang="fr-FR" sz="1800" dirty="0"/>
              <a:t>(ex : activités extra-scolaires, stages / job, pratiques culturelles ou sportives…)</a:t>
            </a:r>
          </a:p>
          <a:p>
            <a:pPr marL="285750" indent="-285750">
              <a:buClr>
                <a:srgbClr val="EC130E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Un espace pour </a:t>
            </a:r>
            <a:r>
              <a:rPr lang="fr-FR" sz="1800" b="1" dirty="0">
                <a:solidFill>
                  <a:schemeClr val="bg2"/>
                </a:solidFill>
              </a:rPr>
              <a:t>faire connaitre ses engagements </a:t>
            </a:r>
            <a:r>
              <a:rPr lang="fr-FR" sz="1800" dirty="0"/>
              <a:t>: vie lycéenne, engagement associatif, cordées de la réussite, etc…</a:t>
            </a:r>
          </a:p>
          <a:p>
            <a:endParaRPr lang="fr-FR" sz="1800" dirty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69999" y="3363838"/>
            <a:ext cx="8478465" cy="843558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fr-FR" sz="1600"/>
              <a:t>Un atout pour se démarquer, parler davantage de soi et mettre en avant des qualités, des compétences ou des expériences qui ne transparaissent pas dans les bulletins scolaires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604816" y="86105"/>
            <a:ext cx="2160240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Jusqu’au 8 avril inclus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2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76" y="421695"/>
            <a:ext cx="8424000" cy="720000"/>
          </a:xfrm>
        </p:spPr>
        <p:txBody>
          <a:bodyPr/>
          <a:lstStyle/>
          <a:p>
            <a:r>
              <a:rPr lang="fr-FR" sz="2400" dirty="0"/>
              <a:t>Les bulletins scolaires et notes du baccalauréat remontés automatiquement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8676" y="1058238"/>
            <a:ext cx="8543803" cy="3304140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600" b="1" dirty="0" smtClean="0">
                <a:solidFill>
                  <a:schemeClr val="bg2"/>
                </a:solidFill>
              </a:rPr>
              <a:t>Les </a:t>
            </a:r>
            <a:r>
              <a:rPr lang="fr-FR" sz="1600" b="1" dirty="0">
                <a:solidFill>
                  <a:schemeClr val="bg2"/>
                </a:solidFill>
              </a:rPr>
              <a:t>éléments transmis aux formations </a:t>
            </a:r>
          </a:p>
          <a:p>
            <a:pPr marL="429800" lvl="1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600" b="1" dirty="0">
                <a:solidFill>
                  <a:schemeClr val="bg2"/>
                </a:solidFill>
              </a:rPr>
              <a:t>Année de première </a:t>
            </a:r>
            <a:r>
              <a:rPr lang="fr-FR" sz="1600" b="1" dirty="0">
                <a:solidFill>
                  <a:srgbClr val="ED7454"/>
                </a:solidFill>
              </a:rPr>
              <a:t>: </a:t>
            </a:r>
            <a:r>
              <a:rPr lang="fr-FR" sz="1600" dirty="0">
                <a:solidFill>
                  <a:srgbClr val="0C5076"/>
                </a:solidFill>
              </a:rPr>
              <a:t>bulletins scolaires, notes des évaluations communes et des épreuves anticipées de français</a:t>
            </a:r>
          </a:p>
          <a:p>
            <a:pPr marL="429800" lvl="1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600" b="1" dirty="0">
                <a:solidFill>
                  <a:schemeClr val="bg2"/>
                </a:solidFill>
              </a:rPr>
              <a:t>Année de terminale </a:t>
            </a:r>
            <a:r>
              <a:rPr lang="fr-FR" sz="1600" b="1" dirty="0">
                <a:solidFill>
                  <a:srgbClr val="ED7454"/>
                </a:solidFill>
              </a:rPr>
              <a:t>: </a:t>
            </a:r>
            <a:r>
              <a:rPr lang="fr-FR" sz="1600" dirty="0">
                <a:solidFill>
                  <a:srgbClr val="0C5076"/>
                </a:solidFill>
              </a:rPr>
              <a:t>bulletins scolaires des 1er et 2e </a:t>
            </a:r>
            <a:r>
              <a:rPr lang="fr-FR" sz="1600" dirty="0" smtClean="0">
                <a:solidFill>
                  <a:srgbClr val="0C5076"/>
                </a:solidFill>
              </a:rPr>
              <a:t>trimestres, </a:t>
            </a:r>
            <a:r>
              <a:rPr lang="fr-FR" sz="1600" dirty="0">
                <a:solidFill>
                  <a:srgbClr val="0C5076"/>
                </a:solidFill>
              </a:rPr>
              <a:t>notes des épreuves finales des deux enseignements de spécialité suivis en classe de </a:t>
            </a:r>
            <a:r>
              <a:rPr lang="fr-FR" sz="1600" dirty="0" smtClean="0">
                <a:solidFill>
                  <a:srgbClr val="0C5076"/>
                </a:solidFill>
              </a:rPr>
              <a:t>terminale</a:t>
            </a:r>
          </a:p>
          <a:p>
            <a:pPr lvl="1" indent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  <a:defRPr/>
            </a:pPr>
            <a:r>
              <a:rPr lang="fr-FR" sz="1400" b="1" dirty="0" smtClean="0">
                <a:solidFill>
                  <a:srgbClr val="0C5076"/>
                </a:solidFill>
              </a:rPr>
              <a:t>Dans le cadre de la crise sanitaire, </a:t>
            </a:r>
            <a:r>
              <a:rPr lang="fr-FR" sz="1400" b="1" dirty="0">
                <a:solidFill>
                  <a:srgbClr val="0C5076"/>
                </a:solidFill>
              </a:rPr>
              <a:t>les notes des épreuves anticipées de français et </a:t>
            </a:r>
            <a:r>
              <a:rPr lang="fr-FR" sz="1400" b="1" dirty="0" smtClean="0">
                <a:solidFill>
                  <a:srgbClr val="0C5076"/>
                </a:solidFill>
              </a:rPr>
              <a:t>des </a:t>
            </a:r>
            <a:r>
              <a:rPr lang="fr-FR" sz="1400" b="1" dirty="0">
                <a:solidFill>
                  <a:srgbClr val="0C5076"/>
                </a:solidFill>
              </a:rPr>
              <a:t>évaluations communes de fin de </a:t>
            </a:r>
            <a:r>
              <a:rPr lang="fr-FR" sz="1400" b="1" dirty="0" smtClean="0">
                <a:solidFill>
                  <a:srgbClr val="0C5076"/>
                </a:solidFill>
              </a:rPr>
              <a:t>1ère </a:t>
            </a:r>
            <a:r>
              <a:rPr lang="fr-FR" sz="1400" b="1" dirty="0">
                <a:solidFill>
                  <a:srgbClr val="0C5076"/>
                </a:solidFill>
              </a:rPr>
              <a:t>sont remplacées par les moyennes des bulletins </a:t>
            </a:r>
            <a:r>
              <a:rPr lang="fr-FR" sz="1400" b="1" dirty="0" smtClean="0">
                <a:solidFill>
                  <a:srgbClr val="0C5076"/>
                </a:solidFill>
              </a:rPr>
              <a:t>scolaires, les notes des épreuves finales des deux enseignements de spécialité suivis en classe de terminale sont remplacées par les moyennes des deux premiers trimestre de chaque enseignement de spécialité</a:t>
            </a:r>
          </a:p>
          <a:p>
            <a:pPr lvl="1" indent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  <a:defRPr/>
            </a:pPr>
            <a:endParaRPr lang="fr-FR" sz="1200" dirty="0" smtClean="0">
              <a:solidFill>
                <a:srgbClr val="0C5076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600" b="1" dirty="0" smtClean="0">
                <a:solidFill>
                  <a:schemeClr val="bg2"/>
                </a:solidFill>
              </a:rPr>
              <a:t>Pas </a:t>
            </a:r>
            <a:r>
              <a:rPr lang="fr-FR" sz="1600" b="1" dirty="0">
                <a:solidFill>
                  <a:schemeClr val="bg2"/>
                </a:solidFill>
              </a:rPr>
              <a:t>de saisie à réaliser </a:t>
            </a:r>
            <a:r>
              <a:rPr lang="fr-FR" sz="1600" dirty="0"/>
              <a:t>: ces éléments sont remontés automatiquement dans le dossier. En cas d’erreurs</a:t>
            </a:r>
            <a:r>
              <a:rPr lang="fr-FR" sz="1600" dirty="0">
                <a:solidFill>
                  <a:schemeClr val="bg2"/>
                </a:solidFill>
              </a:rPr>
              <a:t>,</a:t>
            </a:r>
            <a:r>
              <a:rPr lang="fr-FR" sz="1600" b="1" dirty="0">
                <a:solidFill>
                  <a:schemeClr val="bg2"/>
                </a:solidFill>
              </a:rPr>
              <a:t> un signalement doit être fait au chef d’établissement 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89105" y="4299030"/>
            <a:ext cx="8349738" cy="624547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A noter : vous ne pouvez pas confirmer vos vœux tant que votre bulletin scolaire du 2</a:t>
            </a:r>
            <a:r>
              <a:rPr lang="fr-FR" sz="1600" b="1" baseline="30000" dirty="0"/>
              <a:t>ème</a:t>
            </a:r>
            <a:r>
              <a:rPr lang="fr-FR" sz="1600" b="1" dirty="0"/>
              <a:t> </a:t>
            </a:r>
            <a:r>
              <a:rPr lang="fr-FR" sz="1600" b="1" dirty="0" smtClean="0"/>
              <a:t>trimestre n'est </a:t>
            </a:r>
            <a:r>
              <a:rPr lang="fr-FR" sz="1600" b="1" dirty="0"/>
              <a:t>pas remonté dans votre dossier. 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18154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562500"/>
          </a:xfrm>
        </p:spPr>
        <p:txBody>
          <a:bodyPr/>
          <a:lstStyle/>
          <a:p>
            <a:r>
              <a:rPr lang="fr-FR" sz="2400"/>
              <a:t>La fiche avenir renseignée par le lycée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18718" y="1410990"/>
            <a:ext cx="8424000" cy="3321000"/>
          </a:xfrm>
        </p:spPr>
        <p:txBody>
          <a:bodyPr/>
          <a:lstStyle/>
          <a:p>
            <a:pPr marL="177800" lvl="0" indent="-17780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Le 2ème conseil de classe examine les vœux de chaque lycéen avec </a:t>
            </a:r>
            <a:r>
              <a:rPr lang="fr-FR" sz="1800" b="1" dirty="0"/>
              <a:t>bienveillance et confiance dans le potentiel </a:t>
            </a:r>
            <a:r>
              <a:rPr lang="fr-FR" sz="1800" dirty="0"/>
              <a:t>de chacun. 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6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3D566E"/>
                </a:solidFill>
              </a:rPr>
              <a:t> </a:t>
            </a:r>
            <a:r>
              <a:rPr lang="fr-FR" sz="1800" dirty="0"/>
              <a:t>Pour chaque lycéen</a:t>
            </a:r>
            <a:r>
              <a:rPr lang="fr-FR" sz="1800" dirty="0">
                <a:solidFill>
                  <a:srgbClr val="3D566E"/>
                </a:solidFill>
              </a:rPr>
              <a:t>, une </a:t>
            </a:r>
            <a:r>
              <a:rPr lang="fr-FR" sz="1800" b="1" dirty="0">
                <a:solidFill>
                  <a:schemeClr val="bg2"/>
                </a:solidFill>
              </a:rPr>
              <a:t>fiche Avenir</a:t>
            </a:r>
            <a:r>
              <a:rPr lang="fr-FR" sz="1800" dirty="0">
                <a:solidFill>
                  <a:schemeClr val="bg2"/>
                </a:solidFill>
              </a:rPr>
              <a:t> </a:t>
            </a:r>
            <a:r>
              <a:rPr lang="fr-FR" sz="1800" dirty="0"/>
              <a:t>est renseignée par le lycée et versée au dossier de l’élève : 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fr-FR" sz="1400" dirty="0">
                <a:solidFill>
                  <a:srgbClr val="0C5076"/>
                </a:solidFill>
              </a:rPr>
              <a:t>les notes de l’élève : moyennes de terminale, appréciation des professeurs par discipline, positionnement dans la classe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fr-FR" sz="1400" dirty="0">
                <a:solidFill>
                  <a:srgbClr val="0C5076"/>
                </a:solidFill>
              </a:rPr>
              <a:t>les appréciations du professeur principal sur des compétences transversales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fr-FR" sz="1400" dirty="0">
                <a:solidFill>
                  <a:srgbClr val="0C5076"/>
                </a:solidFill>
              </a:rPr>
              <a:t>l’avis du chef d’établissement pour chaque vœu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fr-FR" sz="14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La fiche Avenir est consultable par le lycéen dans son dossier </a:t>
            </a:r>
            <a:r>
              <a:rPr lang="fr-FR" sz="1800" b="1" dirty="0"/>
              <a:t>à partir du 27 mai 2021.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2200" b="1" dirty="0">
              <a:solidFill>
                <a:srgbClr val="3D566E"/>
              </a:solidFill>
              <a:latin typeface="Calibri"/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sz="5600" dirty="0">
                <a:solidFill>
                  <a:srgbClr val="3D566E"/>
                </a:solidFill>
                <a:latin typeface="Calibri"/>
              </a:rPr>
              <a:t>              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916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900001"/>
            <a:ext cx="8784001" cy="447614"/>
          </a:xfrm>
        </p:spPr>
        <p:txBody>
          <a:bodyPr/>
          <a:lstStyle/>
          <a:p>
            <a:r>
              <a:rPr lang="fr-FR" sz="2400"/>
              <a:t>Récapitulatif des éléments transmis à chaque formation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60001" y="1357279"/>
            <a:ext cx="3707945" cy="2947500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chemeClr val="bg2"/>
                </a:solidFill>
              </a:rPr>
              <a:t>le projet de formation motivé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chemeClr val="bg2"/>
                </a:solidFill>
              </a:rPr>
              <a:t>les pièces complémentaires </a:t>
            </a:r>
            <a:r>
              <a:rPr lang="fr-FR" sz="2000" dirty="0"/>
              <a:t>demandées par certaines formations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chemeClr val="bg2"/>
                </a:solidFill>
              </a:rPr>
              <a:t>la rubrique « Activités et centres d’intérêt </a:t>
            </a:r>
            <a:r>
              <a:rPr lang="fr-FR" sz="2000" dirty="0"/>
              <a:t>», si elle a été renseignée</a:t>
            </a:r>
            <a:r>
              <a:rPr lang="fr-FR" sz="2000" dirty="0">
                <a:solidFill>
                  <a:srgbClr val="3D566E"/>
                </a:solidFill>
              </a:rPr>
              <a:t> 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chemeClr val="bg2"/>
                </a:solidFill>
              </a:rPr>
              <a:t>la fiche Avenir </a:t>
            </a:r>
            <a:r>
              <a:rPr lang="fr-FR" sz="2000" dirty="0"/>
              <a:t>renseignée par le lycée</a:t>
            </a:r>
            <a:r>
              <a:rPr lang="fr-FR" sz="2000" dirty="0">
                <a:solidFill>
                  <a:srgbClr val="3D566E"/>
                </a:solidFill>
              </a:rPr>
              <a:t> </a:t>
            </a:r>
            <a:endParaRPr lang="fr-FR" sz="2000" dirty="0">
              <a:solidFill>
                <a:srgbClr val="3D566E"/>
              </a:solidFill>
              <a:cs typeface="Arial"/>
            </a:endParaRP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2000" dirty="0">
              <a:solidFill>
                <a:srgbClr val="3D566E"/>
              </a:solidFill>
              <a:latin typeface="Calibri"/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2000" dirty="0">
              <a:solidFill>
                <a:srgbClr val="3D566E"/>
              </a:solidFill>
              <a:latin typeface="Calibri"/>
            </a:endParaRP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4267349" y="1229343"/>
            <a:ext cx="4317973" cy="3554157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chemeClr val="bg2"/>
                </a:solidFill>
              </a:rPr>
              <a:t>Bulletins scolaires et notes du baccalauréat </a:t>
            </a:r>
            <a:r>
              <a:rPr lang="fr-FR" sz="2000" b="1" dirty="0">
                <a:solidFill>
                  <a:srgbClr val="3D566E"/>
                </a:solidFill>
              </a:rPr>
              <a:t>: </a:t>
            </a:r>
          </a:p>
          <a:p>
            <a:pPr lvl="1"/>
            <a:r>
              <a:rPr lang="fr-FR" sz="1600" b="1" dirty="0">
                <a:solidFill>
                  <a:srgbClr val="0C5076"/>
                </a:solidFill>
              </a:rPr>
              <a:t>Année de première </a:t>
            </a:r>
            <a:r>
              <a:rPr lang="fr-FR" sz="1600" dirty="0">
                <a:solidFill>
                  <a:srgbClr val="0C5076"/>
                </a:solidFill>
              </a:rPr>
              <a:t>: bulletins scolaires, notes des évaluations communes et des épreuves anticipées de </a:t>
            </a:r>
            <a:r>
              <a:rPr lang="fr-FR" sz="1600" dirty="0" smtClean="0">
                <a:solidFill>
                  <a:srgbClr val="0C5076"/>
                </a:solidFill>
              </a:rPr>
              <a:t>français </a:t>
            </a:r>
            <a:r>
              <a:rPr lang="fr-FR" sz="1600" b="1" dirty="0">
                <a:solidFill>
                  <a:srgbClr val="0C5076"/>
                </a:solidFill>
              </a:rPr>
              <a:t>remplacées par les moyennes des bulletins scolaires</a:t>
            </a:r>
            <a:endParaRPr lang="fr-FR" sz="1600" dirty="0">
              <a:solidFill>
                <a:schemeClr val="bg2"/>
              </a:solidFill>
            </a:endParaRPr>
          </a:p>
          <a:p>
            <a:pPr lvl="1"/>
            <a:r>
              <a:rPr lang="fr-FR" sz="1600" b="1" dirty="0">
                <a:solidFill>
                  <a:srgbClr val="0C5076"/>
                </a:solidFill>
              </a:rPr>
              <a:t>Année de terminale </a:t>
            </a:r>
            <a:r>
              <a:rPr lang="fr-FR" sz="1600" dirty="0">
                <a:solidFill>
                  <a:srgbClr val="0C5076"/>
                </a:solidFill>
              </a:rPr>
              <a:t>: bulletins scolaires </a:t>
            </a:r>
            <a:r>
              <a:rPr lang="fr-FR" sz="1600" dirty="0" smtClean="0">
                <a:solidFill>
                  <a:srgbClr val="0C5076"/>
                </a:solidFill>
              </a:rPr>
              <a:t>(1er </a:t>
            </a:r>
            <a:r>
              <a:rPr lang="fr-FR" sz="1600" dirty="0">
                <a:solidFill>
                  <a:srgbClr val="0C5076"/>
                </a:solidFill>
              </a:rPr>
              <a:t>et 2e </a:t>
            </a:r>
            <a:r>
              <a:rPr lang="fr-FR" sz="1600" dirty="0" smtClean="0">
                <a:solidFill>
                  <a:srgbClr val="0C5076"/>
                </a:solidFill>
              </a:rPr>
              <a:t>trimestres), </a:t>
            </a:r>
            <a:r>
              <a:rPr lang="fr-FR" sz="1600" dirty="0">
                <a:solidFill>
                  <a:srgbClr val="0C5076"/>
                </a:solidFill>
              </a:rPr>
              <a:t>notes des épreuves finales des deux enseignements de spécialité suivis en classe de terminale </a:t>
            </a:r>
            <a:r>
              <a:rPr lang="fr-FR" sz="1600" b="1" dirty="0">
                <a:solidFill>
                  <a:srgbClr val="0C5076"/>
                </a:solidFill>
              </a:rPr>
              <a:t>remplacées par les moyennes des deux premiers trimestre de chaque enseignement de spécialité</a:t>
            </a:r>
            <a:endParaRPr lang="fr-FR" sz="1600" dirty="0" smtClean="0">
              <a:solidFill>
                <a:schemeClr val="bg2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dirty="0" smtClean="0"/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6A7E527-2B74-4939-A608-D1C0574CE027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966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53243DC-22D4-4063-968D-3E7B7EEAF735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36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4019781"/>
            <a:ext cx="8892480" cy="792088"/>
          </a:xfrm>
        </p:spPr>
        <p:txBody>
          <a:bodyPr/>
          <a:lstStyle/>
          <a:p>
            <a:pPr marL="0" indent="0">
              <a:buNone/>
            </a:pPr>
            <a:r>
              <a:rPr lang="fr-FR" sz="2800"/>
              <a:t/>
            </a:r>
            <a:br>
              <a:rPr lang="fr-FR" sz="2800"/>
            </a:br>
            <a:r>
              <a:rPr lang="fr-FR" sz="2800"/>
              <a:t>L’examen des vœux par les formations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53243DC-22D4-4063-968D-3E7B7EEAF735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47" b="16247"/>
          <a:stretch>
            <a:fillRect/>
          </a:stretch>
        </p:blipFill>
        <p:spPr>
          <a:xfrm>
            <a:off x="835091" y="782400"/>
            <a:ext cx="7362527" cy="3202242"/>
          </a:xfrm>
        </p:spPr>
      </p:pic>
    </p:spTree>
    <p:extLst>
      <p:ext uri="{BB962C8B-B14F-4D97-AF65-F5344CB8AC3E}">
        <p14:creationId xmlns="" xmlns:p14="http://schemas.microsoft.com/office/powerpoint/2010/main" val="13746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843558"/>
            <a:ext cx="8424000" cy="720000"/>
          </a:xfrm>
        </p:spPr>
        <p:txBody>
          <a:bodyPr/>
          <a:lstStyle/>
          <a:p>
            <a:r>
              <a:rPr lang="fr-FR" sz="2400"/>
              <a:t>Les principes de l’admission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9999" y="1275606"/>
            <a:ext cx="8424000" cy="3240360"/>
          </a:xfrm>
        </p:spPr>
        <p:txBody>
          <a:bodyPr/>
          <a:lstStyle/>
          <a:p>
            <a:r>
              <a:rPr lang="fr-FR" sz="1600" b="1" dirty="0">
                <a:solidFill>
                  <a:schemeClr val="bg2"/>
                </a:solidFill>
              </a:rPr>
              <a:t>Les modalités de l’examen des vœux sont affichées aux candidats</a:t>
            </a:r>
          </a:p>
          <a:p>
            <a:endParaRPr lang="fr-FR" sz="500" b="1" dirty="0">
              <a:solidFill>
                <a:srgbClr val="ED7454"/>
              </a:solidFill>
            </a:endParaRPr>
          </a:p>
          <a:p>
            <a:r>
              <a:rPr lang="fr-FR" sz="1600" b="1" dirty="0">
                <a:solidFill>
                  <a:schemeClr val="bg2"/>
                </a:solidFill>
              </a:rPr>
              <a:t>Dans les formations sélectives (classe prépa, BUT, BTS, écoles, IFSI…)</a:t>
            </a:r>
          </a:p>
          <a:p>
            <a:r>
              <a:rPr lang="fr-FR" sz="1500" dirty="0"/>
              <a:t>L’admission se fait sur dossier et, dans certains cas, en ayant recours, en plus ou en lieu et place du dossier, à des épreuves écrites et/ou orales dont le calendrier et les modalités sont connus des candidats. </a:t>
            </a:r>
          </a:p>
          <a:p>
            <a:endParaRPr lang="fr-FR" sz="500" dirty="0"/>
          </a:p>
          <a:p>
            <a:r>
              <a:rPr lang="fr-FR" sz="1600" b="1" dirty="0">
                <a:solidFill>
                  <a:schemeClr val="bg2"/>
                </a:solidFill>
              </a:rPr>
              <a:t>Dans les formations non sélectives (licences et PASS)</a:t>
            </a:r>
          </a:p>
          <a:p>
            <a:pPr algn="just"/>
            <a:r>
              <a:rPr lang="fr-FR" sz="1500" dirty="0"/>
              <a:t>Un lycéen peut </a:t>
            </a:r>
            <a:r>
              <a:rPr lang="fr-FR" sz="1500" b="1" dirty="0"/>
              <a:t>accéder à la licence de son choix à l’université, dans la limite des capacités </a:t>
            </a:r>
            <a:r>
              <a:rPr lang="fr-FR" sz="1500" b="1" dirty="0" smtClean="0"/>
              <a:t>d’accueil</a:t>
            </a:r>
            <a:endParaRPr lang="fr-FR" sz="1500" dirty="0"/>
          </a:p>
          <a:p>
            <a:r>
              <a:rPr lang="fr-FR" sz="1500" dirty="0"/>
              <a:t>L’université peut conditionner l'admission (réponse « oui-si ») d’un candidat au suivi d’un dispositif de réussite (remise à niveau, tutorat…) afin de l’aider et de favoriser sa réussite 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604816" y="86105"/>
            <a:ext cx="2160240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Avril - mai 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447654"/>
          </a:xfrm>
        </p:spPr>
        <p:txBody>
          <a:bodyPr/>
          <a:lstStyle/>
          <a:p>
            <a:r>
              <a:rPr lang="fr-FR" sz="2400"/>
              <a:t>Parcoursup au service de l’égalité des chances </a:t>
            </a:r>
            <a:r>
              <a:rPr lang="fr-FR"/>
              <a:t/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51520" y="1419622"/>
            <a:ext cx="8424000" cy="3075846"/>
          </a:xfrm>
        </p:spPr>
        <p:txBody>
          <a:bodyPr/>
          <a:lstStyle/>
          <a:p>
            <a:pPr algn="just"/>
            <a:r>
              <a:rPr lang="fr-FR" sz="2000" dirty="0">
                <a:solidFill>
                  <a:srgbClr val="EC130E"/>
                </a:solidFill>
              </a:rPr>
              <a:t>&gt; </a:t>
            </a:r>
            <a:r>
              <a:rPr lang="fr-FR" sz="2000" dirty="0"/>
              <a:t>Des </a:t>
            </a:r>
            <a:r>
              <a:rPr lang="fr-FR" sz="2000" b="1" dirty="0">
                <a:solidFill>
                  <a:schemeClr val="bg2"/>
                </a:solidFill>
              </a:rPr>
              <a:t>places sont priorisées pour les lycéens boursiers </a:t>
            </a:r>
            <a:r>
              <a:rPr lang="fr-FR" sz="2000" dirty="0"/>
              <a:t>dans chaque formation, y compris les plus sélectives </a:t>
            </a:r>
          </a:p>
          <a:p>
            <a:pPr algn="just"/>
            <a:r>
              <a:rPr lang="fr-FR" sz="2000" dirty="0">
                <a:solidFill>
                  <a:srgbClr val="EC130E"/>
                </a:solidFill>
              </a:rPr>
              <a:t>&gt; </a:t>
            </a:r>
            <a:r>
              <a:rPr lang="fr-FR" sz="2000" dirty="0"/>
              <a:t>Une </a:t>
            </a:r>
            <a:r>
              <a:rPr lang="fr-FR" sz="2000" b="1" dirty="0">
                <a:solidFill>
                  <a:schemeClr val="bg2"/>
                </a:solidFill>
              </a:rPr>
              <a:t>aide financière pour les lycéens boursiers</a:t>
            </a:r>
            <a:r>
              <a:rPr lang="fr-FR" sz="2000" b="1" dirty="0">
                <a:solidFill>
                  <a:srgbClr val="F28E65"/>
                </a:solidFill>
              </a:rPr>
              <a:t> </a:t>
            </a:r>
            <a:r>
              <a:rPr lang="fr-FR" sz="2000" dirty="0"/>
              <a:t>qui s’inscrivent dans une formation en dehors de leur académie  </a:t>
            </a:r>
          </a:p>
          <a:p>
            <a:pPr algn="just"/>
            <a:r>
              <a:rPr lang="fr-FR" sz="2000" dirty="0">
                <a:solidFill>
                  <a:srgbClr val="EC130E"/>
                </a:solidFill>
              </a:rPr>
              <a:t>&gt; </a:t>
            </a:r>
            <a:r>
              <a:rPr lang="fr-FR" sz="2000" dirty="0"/>
              <a:t>Un nombre de </a:t>
            </a:r>
            <a:r>
              <a:rPr lang="fr-FR" sz="2000" b="1" dirty="0">
                <a:solidFill>
                  <a:schemeClr val="bg2"/>
                </a:solidFill>
              </a:rPr>
              <a:t>places en BTS est priorisé pour les bacheliers professionnels</a:t>
            </a:r>
            <a:endParaRPr lang="fr-FR" sz="1200" dirty="0">
              <a:solidFill>
                <a:schemeClr val="bg2"/>
              </a:solidFill>
            </a:endParaRPr>
          </a:p>
          <a:p>
            <a:pPr marL="0" lvl="2" indent="0" algn="just">
              <a:buClr>
                <a:srgbClr val="FF0000"/>
              </a:buClr>
              <a:buNone/>
            </a:pPr>
            <a:r>
              <a:rPr lang="fr-FR" sz="2000" dirty="0">
                <a:solidFill>
                  <a:srgbClr val="EC130E"/>
                </a:solidFill>
              </a:rPr>
              <a:t>&gt; </a:t>
            </a:r>
            <a:r>
              <a:rPr lang="fr-FR" sz="2000" dirty="0">
                <a:solidFill>
                  <a:srgbClr val="0C5076"/>
                </a:solidFill>
              </a:rPr>
              <a:t>Un nombre de </a:t>
            </a:r>
            <a:r>
              <a:rPr lang="fr-FR" sz="2000" b="1" dirty="0">
                <a:solidFill>
                  <a:schemeClr val="bg2"/>
                </a:solidFill>
              </a:rPr>
              <a:t>places en BUT est priorisé pour les bacheliers technologiques</a:t>
            </a:r>
          </a:p>
          <a:p>
            <a:pPr marL="180975" lvl="2" indent="-71755">
              <a:buClr>
                <a:srgbClr val="FF0000"/>
              </a:buClr>
            </a:pPr>
            <a:endParaRPr lang="fr-FR" sz="2000" i="1" dirty="0">
              <a:cs typeface="Arial"/>
            </a:endParaRP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C89490C-8D9B-4C70-9975-5ED33F5D88A0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911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6505" y="4011909"/>
            <a:ext cx="8640960" cy="936105"/>
          </a:xfrm>
        </p:spPr>
        <p:txBody>
          <a:bodyPr/>
          <a:lstStyle/>
          <a:p>
            <a:pPr marL="0" indent="0">
              <a:buNone/>
            </a:pPr>
            <a:r>
              <a:rPr lang="fr-FR" sz="2800"/>
              <a:t>Etape 3 : consulter les réponses des formations et faire ses choix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53243DC-22D4-4063-968D-3E7B7EEAF735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66" b="13566"/>
          <a:stretch>
            <a:fillRect/>
          </a:stretch>
        </p:blipFill>
        <p:spPr>
          <a:xfrm>
            <a:off x="962825" y="666800"/>
            <a:ext cx="7218511" cy="3140962"/>
          </a:xfrm>
        </p:spPr>
      </p:pic>
    </p:spTree>
    <p:extLst>
      <p:ext uri="{BB962C8B-B14F-4D97-AF65-F5344CB8AC3E}">
        <p14:creationId xmlns="" xmlns:p14="http://schemas.microsoft.com/office/powerpoint/2010/main" val="35241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26336" y="4876046"/>
            <a:ext cx="1170000" cy="360000"/>
          </a:xfrm>
        </p:spPr>
        <p:txBody>
          <a:bodyPr/>
          <a:lstStyle/>
          <a:p>
            <a:pPr algn="r"/>
            <a:fld id="{5364400D-1A9E-42A8-8CBD-868B8972336F}" type="datetime1">
              <a:rPr lang="fr-FR" sz="800" cap="all" smtClean="0"/>
              <a:pPr algn="r"/>
              <a:t>26/01/2021</a:t>
            </a:fld>
            <a:endParaRPr lang="fr-FR" sz="800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5663" y="4857148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386366" y="915566"/>
            <a:ext cx="8568000" cy="465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C50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 sélective (BTS, BUT, classe</a:t>
            </a:r>
            <a:r>
              <a:rPr kumimoji="0" lang="fr-FR" sz="1400" b="1" i="0" u="none" strike="noStrike" kern="1200" cap="none" spc="0" normalizeH="0" noProof="0" dirty="0">
                <a:ln>
                  <a:noFill/>
                </a:ln>
                <a:solidFill>
                  <a:srgbClr val="0C50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prépa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C50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IFSI, écoles, …)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C50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None/>
              <a:tabLst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340049" y="4857149"/>
            <a:ext cx="373534" cy="26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900" smtClean="0">
                <a:solidFill>
                  <a:prstClr val="white"/>
                </a:solidFill>
                <a:latin typeface="Calibri"/>
              </a:rPr>
              <a:pPr/>
              <a:t>39</a:t>
            </a:fld>
            <a:endParaRPr lang="fr-FR" sz="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350965" y="1491630"/>
            <a:ext cx="2657475" cy="325437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OUI (proposition d’admission)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357315" y="2007566"/>
            <a:ext cx="2657475" cy="323850"/>
          </a:xfrm>
          <a:prstGeom prst="roundRect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attente d’une place</a:t>
            </a:r>
          </a:p>
        </p:txBody>
      </p:sp>
      <p:sp>
        <p:nvSpPr>
          <p:cNvPr id="11" name="ZoneTexte 13"/>
          <p:cNvSpPr txBox="1">
            <a:spLocks noChangeArrowheads="1"/>
          </p:cNvSpPr>
          <p:nvPr/>
        </p:nvSpPr>
        <p:spPr bwMode="auto">
          <a:xfrm>
            <a:off x="2490790" y="1756742"/>
            <a:ext cx="706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0" cap="none" spc="0" normalizeH="0" baseline="0" noProof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Calibri" pitchFamily="34" charset="0"/>
              </a:rPr>
              <a:t>ou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4135438" y="1563067"/>
            <a:ext cx="671512" cy="206375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919662" y="1532904"/>
            <a:ext cx="3708000" cy="3240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>
                <a:solidFill>
                  <a:srgbClr val="3D566E"/>
                </a:solidFill>
                <a:latin typeface="Calibri"/>
              </a:rPr>
              <a:t>Le candidat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accepte la proposition ou y renonce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357315" y="2512391"/>
            <a:ext cx="2657475" cy="32385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</a:t>
            </a:r>
          </a:p>
        </p:txBody>
      </p:sp>
      <p:sp>
        <p:nvSpPr>
          <p:cNvPr id="16" name="ZoneTexte 35"/>
          <p:cNvSpPr txBox="1">
            <a:spLocks noChangeArrowheads="1"/>
          </p:cNvSpPr>
          <p:nvPr/>
        </p:nvSpPr>
        <p:spPr bwMode="auto">
          <a:xfrm>
            <a:off x="2490790" y="2261567"/>
            <a:ext cx="706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0" cap="none" spc="0" normalizeH="0" baseline="0" noProof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Calibri" pitchFamily="34" charset="0"/>
              </a:rPr>
              <a:t>ou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4135438" y="2058367"/>
            <a:ext cx="671512" cy="206375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919662" y="2018679"/>
            <a:ext cx="3708000" cy="32385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lvl="0" defTabSz="457200">
              <a:defRPr/>
            </a:pPr>
            <a:r>
              <a:rPr lang="fr-FR" sz="1200" b="1" kern="0">
                <a:solidFill>
                  <a:srgbClr val="3D566E"/>
                </a:solidFill>
                <a:latin typeface="Calibri"/>
              </a:rPr>
              <a:t>Le candidat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maintient le vœu en attente ou y renonce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360490" y="3333608"/>
            <a:ext cx="2657475" cy="325437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OUI (proposition d’admission)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1366840" y="3849544"/>
            <a:ext cx="2657475" cy="323850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OUI-SI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EC1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(proposition d’admission)</a:t>
            </a:r>
          </a:p>
        </p:txBody>
      </p:sp>
      <p:sp>
        <p:nvSpPr>
          <p:cNvPr id="22" name="ZoneTexte 41"/>
          <p:cNvSpPr txBox="1">
            <a:spLocks noChangeArrowheads="1"/>
          </p:cNvSpPr>
          <p:nvPr/>
        </p:nvSpPr>
        <p:spPr bwMode="auto">
          <a:xfrm>
            <a:off x="2500315" y="3598720"/>
            <a:ext cx="706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0" cap="none" spc="0" normalizeH="0" baseline="0" noProof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Calibri" pitchFamily="34" charset="0"/>
              </a:rPr>
              <a:t>ou</a:t>
            </a:r>
          </a:p>
        </p:txBody>
      </p:sp>
      <p:sp>
        <p:nvSpPr>
          <p:cNvPr id="23" name="Flèche droite 22"/>
          <p:cNvSpPr/>
          <p:nvPr/>
        </p:nvSpPr>
        <p:spPr>
          <a:xfrm>
            <a:off x="4144963" y="3405045"/>
            <a:ext cx="671512" cy="206375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331640" y="4336132"/>
            <a:ext cx="2657475" cy="323850"/>
          </a:xfrm>
          <a:prstGeom prst="roundRect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attente d’une place</a:t>
            </a:r>
          </a:p>
        </p:txBody>
      </p:sp>
      <p:sp>
        <p:nvSpPr>
          <p:cNvPr id="26" name="ZoneTexte 46"/>
          <p:cNvSpPr txBox="1">
            <a:spLocks noChangeArrowheads="1"/>
          </p:cNvSpPr>
          <p:nvPr/>
        </p:nvSpPr>
        <p:spPr bwMode="auto">
          <a:xfrm>
            <a:off x="2500315" y="4103545"/>
            <a:ext cx="706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0" cap="none" spc="0" normalizeH="0" baseline="0" noProof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Calibri" pitchFamily="34" charset="0"/>
              </a:rPr>
              <a:t>ou</a:t>
            </a:r>
          </a:p>
        </p:txBody>
      </p:sp>
      <p:sp>
        <p:nvSpPr>
          <p:cNvPr id="28" name="Flèche droite 27"/>
          <p:cNvSpPr/>
          <p:nvPr/>
        </p:nvSpPr>
        <p:spPr>
          <a:xfrm>
            <a:off x="4144963" y="3900345"/>
            <a:ext cx="671512" cy="206375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4135438" y="4405170"/>
            <a:ext cx="671512" cy="206375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3D56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Espace réservé du texte 2"/>
          <p:cNvSpPr txBox="1">
            <a:spLocks/>
          </p:cNvSpPr>
          <p:nvPr/>
        </p:nvSpPr>
        <p:spPr>
          <a:xfrm>
            <a:off x="417193" y="2990108"/>
            <a:ext cx="8159932" cy="48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>
                <a:solidFill>
                  <a:srgbClr val="0C5076"/>
                </a:solidFill>
                <a:latin typeface="Calibri"/>
              </a:rPr>
              <a:t>Formation non sélective (licences, PASS) </a:t>
            </a:r>
            <a:endParaRPr lang="fr-FR" sz="1800" b="1">
              <a:solidFill>
                <a:srgbClr val="0C5076"/>
              </a:solidFill>
              <a:latin typeface="Calibri"/>
            </a:endParaRPr>
          </a:p>
          <a:p>
            <a:endParaRPr lang="fr-FR" sz="1800">
              <a:latin typeface="Calibri"/>
            </a:endParaRPr>
          </a:p>
          <a:p>
            <a:endParaRPr lang="fr-FR" sz="1800">
              <a:latin typeface="Calibri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4933833" y="3338413"/>
            <a:ext cx="3708000" cy="3240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lvl="0" defTabSz="457200">
              <a:defRPr/>
            </a:pPr>
            <a:r>
              <a:rPr lang="fr-FR" sz="1200" b="1" kern="0">
                <a:solidFill>
                  <a:srgbClr val="3D566E"/>
                </a:solidFill>
                <a:latin typeface="Calibri"/>
              </a:rPr>
              <a:t>Le candidat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accepte la proposition ou y renonce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4958637" y="3831069"/>
            <a:ext cx="3708000" cy="3240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lvl="0" defTabSz="457200">
              <a:defRPr/>
            </a:pPr>
            <a:r>
              <a:rPr lang="fr-FR" sz="1200" b="1" kern="0">
                <a:solidFill>
                  <a:srgbClr val="3D566E"/>
                </a:solidFill>
                <a:latin typeface="Calibri"/>
              </a:rPr>
              <a:t>Le candidat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accepte la proposition ou y renonce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4944466" y="4269712"/>
            <a:ext cx="3708000" cy="32385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lvl="0" defTabSz="457200">
              <a:defRPr/>
            </a:pPr>
            <a:r>
              <a:rPr lang="fr-FR" sz="1200" b="1" kern="0">
                <a:solidFill>
                  <a:srgbClr val="3D566E"/>
                </a:solidFill>
                <a:latin typeface="Calibri"/>
              </a:rPr>
              <a:t>Le candidat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3D56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maintient le vœu en attente ou y renonce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323528" y="4692501"/>
            <a:ext cx="5688633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>
                <a:solidFill>
                  <a:srgbClr val="EC130E"/>
                </a:solidFill>
              </a:rPr>
              <a:t>*</a:t>
            </a:r>
            <a:r>
              <a:rPr lang="fr-FR" sz="1100">
                <a:solidFill>
                  <a:srgbClr val="0C5076"/>
                </a:solidFill>
              </a:rPr>
              <a:t> Oui-si : le candidat est accepté à condition de suivre un parcours de réussite </a:t>
            </a:r>
          </a:p>
          <a:p>
            <a:r>
              <a:rPr lang="fr-FR" sz="1100">
                <a:solidFill>
                  <a:srgbClr val="0C5076"/>
                </a:solidFill>
              </a:rPr>
              <a:t>(remise à niveau, tutorat..) </a:t>
            </a:r>
          </a:p>
          <a:p>
            <a:endParaRPr lang="fr-FR" sz="1200"/>
          </a:p>
        </p:txBody>
      </p:sp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359998" y="771550"/>
            <a:ext cx="8784001" cy="447614"/>
          </a:xfrm>
        </p:spPr>
        <p:txBody>
          <a:bodyPr/>
          <a:lstStyle/>
          <a:p>
            <a:r>
              <a:rPr lang="fr-FR" sz="2400" dirty="0"/>
              <a:t>Les réponses des formations </a:t>
            </a:r>
            <a:r>
              <a:rPr lang="fr-FR" sz="2400" dirty="0" smtClean="0"/>
              <a:t>et les choix des candidats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9337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0543" y="174010"/>
            <a:ext cx="5836273" cy="777922"/>
          </a:xfrm>
        </p:spPr>
        <p:txBody>
          <a:bodyPr/>
          <a:lstStyle/>
          <a:p>
            <a:r>
              <a:rPr lang="fr-FR" dirty="0" err="1">
                <a:solidFill>
                  <a:srgbClr val="002060"/>
                </a:solidFill>
              </a:rPr>
              <a:t>Parcoursup</a:t>
            </a:r>
            <a:r>
              <a:rPr lang="fr-FR" dirty="0">
                <a:solidFill>
                  <a:srgbClr val="002060"/>
                </a:solidFill>
              </a:rPr>
              <a:t>: calendrier </a:t>
            </a:r>
            <a:r>
              <a:rPr lang="fr-FR" dirty="0" smtClean="0">
                <a:solidFill>
                  <a:srgbClr val="002060"/>
                </a:solidFill>
              </a:rPr>
              <a:t>2021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326776" y="951932"/>
            <a:ext cx="6459273" cy="34699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r>
              <a:rPr lang="fr-FR" sz="1500" b="1" dirty="0" smtClean="0">
                <a:solidFill>
                  <a:srgbClr val="FF0000"/>
                </a:solidFill>
              </a:rPr>
              <a:t>27 </a:t>
            </a:r>
            <a:r>
              <a:rPr lang="fr-FR" sz="1500" b="1" dirty="0">
                <a:solidFill>
                  <a:srgbClr val="FF0000"/>
                </a:solidFill>
              </a:rPr>
              <a:t>mai au </a:t>
            </a:r>
            <a:r>
              <a:rPr lang="fr-FR" sz="1500" b="1" dirty="0" smtClean="0">
                <a:solidFill>
                  <a:srgbClr val="FF0000"/>
                </a:solidFill>
              </a:rPr>
              <a:t>16 juillet </a:t>
            </a:r>
            <a:r>
              <a:rPr lang="fr-FR" sz="1500" b="1" dirty="0">
                <a:solidFill>
                  <a:srgbClr val="002060"/>
                </a:solidFill>
              </a:rPr>
              <a:t>: </a:t>
            </a:r>
            <a:r>
              <a:rPr lang="fr-FR" sz="1500" b="1" dirty="0">
                <a:solidFill>
                  <a:srgbClr val="0C5076"/>
                </a:solidFill>
              </a:rPr>
              <a:t>phase d’admission principale</a:t>
            </a:r>
          </a:p>
          <a:p>
            <a:pPr lvl="0"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b="1" dirty="0">
              <a:solidFill>
                <a:srgbClr val="0C5076"/>
              </a:solidFill>
            </a:endParaRPr>
          </a:p>
          <a:p>
            <a:pPr marL="257175" indent="-257175">
              <a:lnSpc>
                <a:spcPct val="80000"/>
              </a:lnSpc>
              <a:buClr>
                <a:srgbClr val="FF0000"/>
              </a:buClr>
              <a:buSzPct val="100000"/>
              <a:buFontTx/>
              <a:buChar char="-"/>
              <a:defRPr/>
            </a:pPr>
            <a:r>
              <a:rPr lang="fr-FR" sz="1500" dirty="0">
                <a:solidFill>
                  <a:srgbClr val="0C5076"/>
                </a:solidFill>
              </a:rPr>
              <a:t>Consultation dans mon dossier </a:t>
            </a:r>
            <a:r>
              <a:rPr lang="fr-FR" sz="1500" dirty="0" err="1">
                <a:solidFill>
                  <a:srgbClr val="0C5076"/>
                </a:solidFill>
              </a:rPr>
              <a:t>parcoursup</a:t>
            </a:r>
            <a:r>
              <a:rPr lang="fr-FR" sz="1500" dirty="0">
                <a:solidFill>
                  <a:srgbClr val="0C5076"/>
                </a:solidFill>
              </a:rPr>
              <a:t> des </a:t>
            </a:r>
            <a:r>
              <a:rPr lang="fr-FR" sz="1500" b="1" dirty="0">
                <a:solidFill>
                  <a:srgbClr val="0C5076"/>
                </a:solidFill>
              </a:rPr>
              <a:t>réponses des formations </a:t>
            </a:r>
            <a:r>
              <a:rPr lang="fr-FR" sz="1500" dirty="0">
                <a:solidFill>
                  <a:srgbClr val="0C5076"/>
                </a:solidFill>
              </a:rPr>
              <a:t>que j’ai demandées</a:t>
            </a:r>
            <a:endParaRPr lang="fr-FR" sz="1500" b="1" dirty="0">
              <a:solidFill>
                <a:srgbClr val="0C5076"/>
              </a:solidFill>
            </a:endParaRPr>
          </a:p>
          <a:p>
            <a:pPr marL="257175" indent="-257175">
              <a:lnSpc>
                <a:spcPct val="80000"/>
              </a:lnSpc>
              <a:buClr>
                <a:srgbClr val="FF0000"/>
              </a:buClr>
              <a:buSzPct val="100000"/>
              <a:buFontTx/>
              <a:buChar char="-"/>
              <a:defRPr/>
            </a:pPr>
            <a:endParaRPr lang="fr-FR" sz="1500" b="1" dirty="0">
              <a:solidFill>
                <a:srgbClr val="0C5076"/>
              </a:solidFill>
            </a:endParaRPr>
          </a:p>
          <a:p>
            <a:pPr marL="257175" indent="-257175">
              <a:lnSpc>
                <a:spcPct val="80000"/>
              </a:lnSpc>
              <a:buClr>
                <a:srgbClr val="FF0000"/>
              </a:buClr>
              <a:buSzPct val="100000"/>
              <a:buFontTx/>
              <a:buChar char="-"/>
              <a:defRPr/>
            </a:pPr>
            <a:r>
              <a:rPr lang="fr-FR" sz="1500" b="1" dirty="0">
                <a:solidFill>
                  <a:srgbClr val="0C5076"/>
                </a:solidFill>
              </a:rPr>
              <a:t>Réception des propositions d’admission au fur et à mesure et en continu </a:t>
            </a:r>
          </a:p>
          <a:p>
            <a:pPr marL="257175" indent="-257175">
              <a:lnSpc>
                <a:spcPct val="80000"/>
              </a:lnSpc>
              <a:buClr>
                <a:srgbClr val="FF0000"/>
              </a:buClr>
              <a:buSzPct val="100000"/>
              <a:buFontTx/>
              <a:buChar char="-"/>
              <a:defRPr/>
            </a:pPr>
            <a:endParaRPr lang="fr-FR" sz="1500" b="1" dirty="0" smtClean="0">
              <a:solidFill>
                <a:srgbClr val="0C5076"/>
              </a:solidFill>
            </a:endParaRPr>
          </a:p>
          <a:p>
            <a:pPr marL="257175" indent="-257175">
              <a:lnSpc>
                <a:spcPct val="80000"/>
              </a:lnSpc>
              <a:buClr>
                <a:srgbClr val="FF0000"/>
              </a:buClr>
              <a:buSzPct val="100000"/>
              <a:buFontTx/>
              <a:buChar char="-"/>
              <a:defRPr/>
            </a:pPr>
            <a:r>
              <a:rPr lang="fr-FR" sz="1500" b="1" dirty="0" smtClean="0">
                <a:solidFill>
                  <a:srgbClr val="0C5076"/>
                </a:solidFill>
              </a:rPr>
              <a:t>Réponses des candidats, je réponds obligatoirement à chaque proposition d’admission dans les délais indiqués dans mon dossier</a:t>
            </a:r>
          </a:p>
          <a:p>
            <a:pPr lvl="0"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b="1" dirty="0" smtClean="0">
              <a:solidFill>
                <a:srgbClr val="FF0000"/>
              </a:solidFill>
            </a:endParaRPr>
          </a:p>
          <a:p>
            <a:pPr lvl="0"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r>
              <a:rPr lang="fr-FR" sz="1500" b="1" dirty="0" smtClean="0">
                <a:solidFill>
                  <a:srgbClr val="FF0000"/>
                </a:solidFill>
              </a:rPr>
              <a:t>16</a:t>
            </a:r>
            <a:r>
              <a:rPr lang="fr-FR" sz="1500" dirty="0" smtClean="0">
                <a:solidFill>
                  <a:srgbClr val="FF0000"/>
                </a:solidFill>
              </a:rPr>
              <a:t> </a:t>
            </a:r>
            <a:r>
              <a:rPr lang="fr-FR" sz="1500" b="1" dirty="0" smtClean="0">
                <a:solidFill>
                  <a:srgbClr val="FF0000"/>
                </a:solidFill>
              </a:rPr>
              <a:t>juin  au 16 </a:t>
            </a:r>
            <a:r>
              <a:rPr lang="fr-FR" sz="1500" b="1" dirty="0">
                <a:solidFill>
                  <a:srgbClr val="FF0000"/>
                </a:solidFill>
              </a:rPr>
              <a:t>septembre</a:t>
            </a:r>
            <a:r>
              <a:rPr lang="fr-FR" sz="1500" b="1" dirty="0">
                <a:solidFill>
                  <a:schemeClr val="bg2"/>
                </a:solidFill>
              </a:rPr>
              <a:t> </a:t>
            </a:r>
            <a:r>
              <a:rPr lang="fr-FR" sz="1500" b="1" dirty="0">
                <a:solidFill>
                  <a:srgbClr val="002060"/>
                </a:solidFill>
              </a:rPr>
              <a:t>: </a:t>
            </a:r>
            <a:r>
              <a:rPr lang="fr-FR" sz="1500" b="1" dirty="0">
                <a:solidFill>
                  <a:srgbClr val="0C5076"/>
                </a:solidFill>
              </a:rPr>
              <a:t>phase d’admission complémentaire sur places vacantes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r>
              <a:rPr lang="fr-FR" sz="1500" b="1" dirty="0">
                <a:solidFill>
                  <a:srgbClr val="FF0000"/>
                </a:solidFill>
              </a:rPr>
              <a:t>29 juin au 1</a:t>
            </a:r>
            <a:r>
              <a:rPr lang="fr-FR" sz="1500" b="1" baseline="30000" dirty="0">
                <a:solidFill>
                  <a:srgbClr val="FF0000"/>
                </a:solidFill>
              </a:rPr>
              <a:t>er</a:t>
            </a:r>
            <a:r>
              <a:rPr lang="fr-FR" sz="1500" b="1" dirty="0">
                <a:solidFill>
                  <a:srgbClr val="FF0000"/>
                </a:solidFill>
              </a:rPr>
              <a:t> juillet</a:t>
            </a:r>
            <a:r>
              <a:rPr lang="fr-FR" sz="1500" b="1" dirty="0">
                <a:solidFill>
                  <a:srgbClr val="002060"/>
                </a:solidFill>
              </a:rPr>
              <a:t>: </a:t>
            </a:r>
            <a:r>
              <a:rPr lang="fr-FR" sz="1500" b="1" dirty="0">
                <a:solidFill>
                  <a:srgbClr val="0C5076"/>
                </a:solidFill>
              </a:rPr>
              <a:t>point d’étape pour les candidats qui ont encore des vœux en attente, </a:t>
            </a:r>
            <a:r>
              <a:rPr lang="fr-FR" sz="1500" b="1" dirty="0" smtClean="0">
                <a:solidFill>
                  <a:srgbClr val="0C5076"/>
                </a:solidFill>
              </a:rPr>
              <a:t>j’indique </a:t>
            </a:r>
            <a:r>
              <a:rPr lang="fr-FR" sz="1500" b="1" dirty="0">
                <a:solidFill>
                  <a:srgbClr val="0C5076"/>
                </a:solidFill>
              </a:rPr>
              <a:t>les vœux en attente </a:t>
            </a:r>
            <a:r>
              <a:rPr lang="fr-FR" sz="1500" b="1" dirty="0" smtClean="0">
                <a:solidFill>
                  <a:srgbClr val="0C5076"/>
                </a:solidFill>
              </a:rPr>
              <a:t>maintenus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r>
              <a:rPr lang="fr-FR" sz="1500" b="1" dirty="0" smtClean="0">
                <a:solidFill>
                  <a:srgbClr val="FF0000"/>
                </a:solidFill>
              </a:rPr>
              <a:t>Mardi </a:t>
            </a:r>
            <a:r>
              <a:rPr lang="fr-FR" sz="1500" b="1" dirty="0">
                <a:solidFill>
                  <a:srgbClr val="FF0000"/>
                </a:solidFill>
              </a:rPr>
              <a:t>6 juillet</a:t>
            </a:r>
            <a:r>
              <a:rPr lang="fr-FR" sz="1500" b="1" dirty="0">
                <a:solidFill>
                  <a:schemeClr val="bg2"/>
                </a:solidFill>
              </a:rPr>
              <a:t>: </a:t>
            </a:r>
            <a:r>
              <a:rPr lang="fr-FR" sz="1500" b="1" dirty="0">
                <a:solidFill>
                  <a:srgbClr val="0C5076"/>
                </a:solidFill>
              </a:rPr>
              <a:t>résultats du </a:t>
            </a:r>
            <a:r>
              <a:rPr lang="fr-FR" sz="1500" b="1" dirty="0" smtClean="0">
                <a:solidFill>
                  <a:srgbClr val="0C5076"/>
                </a:solidFill>
              </a:rPr>
              <a:t>bac, si j’ai accepté définitivement une proposition, j’effectue mon inscription administrative</a:t>
            </a:r>
            <a:endParaRPr lang="fr-FR" sz="1500" b="1" dirty="0">
              <a:solidFill>
                <a:srgbClr val="0C5076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00000"/>
              <a:defRPr/>
            </a:pPr>
            <a:endParaRPr lang="fr-FR" sz="1500" b="1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white"/>
                </a:solidFill>
              </a:rPr>
              <a:pPr/>
              <a:t>4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1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1"/>
          <p:cNvSpPr txBox="1">
            <a:spLocks noChangeArrowheads="1"/>
          </p:cNvSpPr>
          <p:nvPr/>
        </p:nvSpPr>
        <p:spPr bwMode="auto">
          <a:xfrm>
            <a:off x="2481431" y="43301"/>
            <a:ext cx="5161023" cy="62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ts val="2081"/>
              </a:lnSpc>
              <a:buSzPct val="100000"/>
            </a:pPr>
            <a:r>
              <a:rPr lang="fr-FR" altLang="fr-FR" b="1" dirty="0">
                <a:solidFill>
                  <a:schemeClr val="tx2"/>
                </a:solidFill>
                <a:latin typeface="+mn-lt"/>
              </a:rPr>
              <a:t>L</a:t>
            </a:r>
            <a:r>
              <a:rPr lang="ja-JP" altLang="fr-FR" b="1" dirty="0">
                <a:solidFill>
                  <a:schemeClr val="tx2"/>
                </a:solidFill>
                <a:latin typeface="+mn-lt"/>
              </a:rPr>
              <a:t>’</a:t>
            </a:r>
            <a:r>
              <a:rPr lang="fr-FR" altLang="fr-FR" b="1" dirty="0">
                <a:solidFill>
                  <a:schemeClr val="tx2"/>
                </a:solidFill>
                <a:latin typeface="+mn-lt"/>
              </a:rPr>
              <a:t>EXEMPLE </a:t>
            </a:r>
            <a:r>
              <a:rPr lang="fr-FR" altLang="fr-FR" b="1" dirty="0" smtClean="0">
                <a:solidFill>
                  <a:schemeClr val="tx2"/>
                </a:solidFill>
                <a:latin typeface="+mn-lt"/>
              </a:rPr>
              <a:t>D’EMMA ÉLÈVE </a:t>
            </a:r>
            <a:r>
              <a:rPr lang="fr-FR" altLang="fr-FR" b="1" dirty="0">
                <a:solidFill>
                  <a:schemeClr val="tx2"/>
                </a:solidFill>
                <a:latin typeface="+mn-lt"/>
              </a:rPr>
              <a:t>DE TERMINALE </a:t>
            </a: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7242572" y="4610100"/>
            <a:ext cx="338138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buSzPct val="100000"/>
            </a:pPr>
            <a:fld id="{E577E794-F2AE-448C-945D-A59CE7C3DEB3}" type="slidenum">
              <a:rPr lang="fr-FR" altLang="fr-FR" sz="750" b="1">
                <a:solidFill>
                  <a:srgbClr val="FFFFFF"/>
                </a:solidFill>
              </a:rPr>
              <a:pPr algn="r" eaLnBrk="1" hangingPunct="1">
                <a:buSzPct val="100000"/>
              </a:pPr>
              <a:t>40</a:t>
            </a:fld>
            <a:endParaRPr lang="fr-FR" altLang="fr-FR" sz="750" b="1">
              <a:solidFill>
                <a:srgbClr val="FFFFFF"/>
              </a:solidFill>
            </a:endParaRPr>
          </a:p>
        </p:txBody>
      </p:sp>
      <p:sp>
        <p:nvSpPr>
          <p:cNvPr id="231428" name="Text Box 3"/>
          <p:cNvSpPr txBox="1">
            <a:spLocks noChangeArrowheads="1"/>
          </p:cNvSpPr>
          <p:nvPr/>
        </p:nvSpPr>
        <p:spPr bwMode="auto">
          <a:xfrm>
            <a:off x="1385646" y="519522"/>
            <a:ext cx="6418758" cy="9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marL="625475" indent="-16668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ts val="375"/>
              </a:spcBef>
              <a:buSzPct val="100000"/>
            </a:pPr>
            <a:endParaRPr lang="fr-FR" altLang="fr-FR" sz="1500" b="1" dirty="0">
              <a:solidFill>
                <a:srgbClr val="26338B"/>
              </a:solidFill>
            </a:endParaRPr>
          </a:p>
          <a:p>
            <a:pPr>
              <a:spcBef>
                <a:spcPts val="375"/>
              </a:spcBef>
              <a:buClr>
                <a:srgbClr val="26338B"/>
              </a:buClr>
              <a:buSzPct val="100000"/>
              <a:buBlip>
                <a:blip r:embed="rId3"/>
              </a:buBlip>
            </a:pPr>
            <a:r>
              <a:rPr lang="fr-FR" altLang="fr-FR" sz="1500" b="1" dirty="0">
                <a:solidFill>
                  <a:srgbClr val="26338B"/>
                </a:solidFill>
              </a:rPr>
              <a:t> </a:t>
            </a:r>
            <a:r>
              <a:rPr lang="fr-FR" altLang="fr-FR" sz="1350" b="1" dirty="0" smtClean="0">
                <a:solidFill>
                  <a:srgbClr val="26338B"/>
                </a:solidFill>
              </a:rPr>
              <a:t>Emma a </a:t>
            </a:r>
            <a:r>
              <a:rPr lang="fr-FR" altLang="fr-FR" sz="1350" b="1" dirty="0">
                <a:solidFill>
                  <a:srgbClr val="26338B"/>
                </a:solidFill>
              </a:rPr>
              <a:t>fait 8 vœux, tous confirmés. </a:t>
            </a:r>
          </a:p>
        </p:txBody>
      </p:sp>
      <p:sp>
        <p:nvSpPr>
          <p:cNvPr id="231429" name="AutoShape 4"/>
          <p:cNvSpPr>
            <a:spLocks noChangeArrowheads="1"/>
          </p:cNvSpPr>
          <p:nvPr/>
        </p:nvSpPr>
        <p:spPr bwMode="auto">
          <a:xfrm>
            <a:off x="2889647" y="1729979"/>
            <a:ext cx="1918097" cy="189309"/>
          </a:xfrm>
          <a:prstGeom prst="roundRect">
            <a:avLst>
              <a:gd name="adj" fmla="val 16667"/>
            </a:avLst>
          </a:prstGeom>
          <a:solidFill>
            <a:srgbClr val="51BAAA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850" b="1" dirty="0">
                <a:solidFill>
                  <a:srgbClr val="FFFFFF"/>
                </a:solidFill>
              </a:rPr>
              <a:t>OUI (proposition d</a:t>
            </a:r>
            <a:r>
              <a:rPr lang="ja-JP" altLang="fr-FR" sz="850" b="1" dirty="0">
                <a:solidFill>
                  <a:srgbClr val="FFFFFF"/>
                </a:solidFill>
              </a:rPr>
              <a:t>’</a:t>
            </a:r>
            <a:r>
              <a:rPr lang="fr-FR" altLang="fr-FR" sz="850" b="1" dirty="0">
                <a:solidFill>
                  <a:srgbClr val="FFFFFF"/>
                </a:solidFill>
              </a:rPr>
              <a:t>admission)</a:t>
            </a:r>
          </a:p>
        </p:txBody>
      </p:sp>
      <p:sp>
        <p:nvSpPr>
          <p:cNvPr id="231430" name="AutoShape 5"/>
          <p:cNvSpPr>
            <a:spLocks noChangeArrowheads="1"/>
          </p:cNvSpPr>
          <p:nvPr/>
        </p:nvSpPr>
        <p:spPr bwMode="auto">
          <a:xfrm>
            <a:off x="2894410" y="2115741"/>
            <a:ext cx="1916906" cy="189309"/>
          </a:xfrm>
          <a:prstGeom prst="roundRect">
            <a:avLst>
              <a:gd name="adj" fmla="val 16667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850" b="1" dirty="0">
                <a:solidFill>
                  <a:srgbClr val="FFFFFF"/>
                </a:solidFill>
              </a:rPr>
              <a:t>En attente d</a:t>
            </a:r>
            <a:r>
              <a:rPr lang="ja-JP" altLang="fr-FR" sz="850" b="1" dirty="0">
                <a:solidFill>
                  <a:srgbClr val="FFFFFF"/>
                </a:solidFill>
              </a:rPr>
              <a:t>’</a:t>
            </a:r>
            <a:r>
              <a:rPr lang="fr-FR" altLang="fr-FR" sz="850" b="1" dirty="0">
                <a:solidFill>
                  <a:srgbClr val="FFFFFF"/>
                </a:solidFill>
              </a:rPr>
              <a:t>une place</a:t>
            </a:r>
          </a:p>
        </p:txBody>
      </p:sp>
      <p:sp>
        <p:nvSpPr>
          <p:cNvPr id="231431" name="AutoShape 6"/>
          <p:cNvSpPr>
            <a:spLocks noChangeArrowheads="1"/>
          </p:cNvSpPr>
          <p:nvPr/>
        </p:nvSpPr>
        <p:spPr bwMode="auto">
          <a:xfrm>
            <a:off x="4967288" y="1738313"/>
            <a:ext cx="189310" cy="154781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32" name="AutoShape 7"/>
          <p:cNvSpPr>
            <a:spLocks noChangeArrowheads="1"/>
          </p:cNvSpPr>
          <p:nvPr/>
        </p:nvSpPr>
        <p:spPr bwMode="auto">
          <a:xfrm>
            <a:off x="5253038" y="1714500"/>
            <a:ext cx="810816" cy="18931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231433" name="Text Box 8"/>
          <p:cNvSpPr txBox="1">
            <a:spLocks noChangeArrowheads="1"/>
          </p:cNvSpPr>
          <p:nvPr/>
        </p:nvSpPr>
        <p:spPr bwMode="auto">
          <a:xfrm>
            <a:off x="2727723" y="1456135"/>
            <a:ext cx="2159794" cy="22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fr-FR" altLang="fr-FR" sz="975" b="1" dirty="0" smtClean="0">
                <a:solidFill>
                  <a:srgbClr val="26338B"/>
                </a:solidFill>
              </a:rPr>
              <a:t>27 </a:t>
            </a:r>
            <a:r>
              <a:rPr lang="fr-FR" altLang="fr-FR" sz="975" b="1" dirty="0">
                <a:solidFill>
                  <a:srgbClr val="26338B"/>
                </a:solidFill>
              </a:rPr>
              <a:t>mai : réponses des établissements</a:t>
            </a:r>
          </a:p>
        </p:txBody>
      </p:sp>
      <p:sp>
        <p:nvSpPr>
          <p:cNvPr id="231434" name="AutoShape 9"/>
          <p:cNvSpPr>
            <a:spLocks noChangeArrowheads="1"/>
          </p:cNvSpPr>
          <p:nvPr/>
        </p:nvSpPr>
        <p:spPr bwMode="auto">
          <a:xfrm>
            <a:off x="1565673" y="1763316"/>
            <a:ext cx="864394" cy="189309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 dirty="0">
                <a:solidFill>
                  <a:srgbClr val="26338B"/>
                </a:solidFill>
              </a:rPr>
              <a:t>CPGE « A »</a:t>
            </a:r>
          </a:p>
        </p:txBody>
      </p:sp>
      <p:sp>
        <p:nvSpPr>
          <p:cNvPr id="231435" name="Text Box 10"/>
          <p:cNvSpPr txBox="1">
            <a:spLocks noChangeArrowheads="1"/>
          </p:cNvSpPr>
          <p:nvPr/>
        </p:nvSpPr>
        <p:spPr bwMode="auto">
          <a:xfrm>
            <a:off x="4929188" y="1453754"/>
            <a:ext cx="1727597" cy="22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fr-FR" altLang="fr-FR" sz="975" b="1" dirty="0" smtClean="0">
                <a:solidFill>
                  <a:srgbClr val="26338B"/>
                </a:solidFill>
              </a:rPr>
              <a:t>29 </a:t>
            </a:r>
            <a:r>
              <a:rPr lang="fr-FR" altLang="fr-FR" sz="975" b="1" dirty="0">
                <a:solidFill>
                  <a:srgbClr val="26338B"/>
                </a:solidFill>
              </a:rPr>
              <a:t>mai : réponses </a:t>
            </a:r>
            <a:r>
              <a:rPr lang="fr-FR" altLang="fr-FR" sz="975" b="1" dirty="0" smtClean="0">
                <a:solidFill>
                  <a:srgbClr val="26338B"/>
                </a:solidFill>
              </a:rPr>
              <a:t>d’Emma</a:t>
            </a:r>
            <a:endParaRPr lang="fr-FR" altLang="fr-FR" sz="975" b="1" dirty="0">
              <a:solidFill>
                <a:srgbClr val="26338B"/>
              </a:solidFill>
            </a:endParaRPr>
          </a:p>
        </p:txBody>
      </p:sp>
      <p:sp>
        <p:nvSpPr>
          <p:cNvPr id="231437" name="AutoShape 13"/>
          <p:cNvSpPr>
            <a:spLocks noChangeArrowheads="1"/>
          </p:cNvSpPr>
          <p:nvPr/>
        </p:nvSpPr>
        <p:spPr bwMode="auto">
          <a:xfrm>
            <a:off x="1557338" y="2109788"/>
            <a:ext cx="864394" cy="18931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 dirty="0">
                <a:solidFill>
                  <a:srgbClr val="26338B"/>
                </a:solidFill>
              </a:rPr>
              <a:t>BTS « B »</a:t>
            </a:r>
          </a:p>
        </p:txBody>
      </p:sp>
      <p:sp>
        <p:nvSpPr>
          <p:cNvPr id="231438" name="AutoShape 14"/>
          <p:cNvSpPr>
            <a:spLocks noChangeArrowheads="1"/>
          </p:cNvSpPr>
          <p:nvPr/>
        </p:nvSpPr>
        <p:spPr bwMode="auto">
          <a:xfrm>
            <a:off x="2940249" y="2462808"/>
            <a:ext cx="1916906" cy="189309"/>
          </a:xfrm>
          <a:prstGeom prst="roundRect">
            <a:avLst>
              <a:gd name="adj" fmla="val 16667"/>
            </a:avLst>
          </a:prstGeom>
          <a:solidFill>
            <a:srgbClr val="51BAAA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850" b="1" dirty="0" smtClean="0">
                <a:solidFill>
                  <a:srgbClr val="FFFFFF"/>
                </a:solidFill>
              </a:rPr>
              <a:t>0UI - </a:t>
            </a:r>
            <a:r>
              <a:rPr lang="fr-FR" altLang="fr-FR" sz="850" b="1" dirty="0">
                <a:solidFill>
                  <a:srgbClr val="FFFFFF"/>
                </a:solidFill>
              </a:rPr>
              <a:t>SI (proposition d</a:t>
            </a:r>
            <a:r>
              <a:rPr lang="ja-JP" altLang="fr-FR" sz="850" b="1" dirty="0">
                <a:solidFill>
                  <a:srgbClr val="FFFFFF"/>
                </a:solidFill>
              </a:rPr>
              <a:t>’</a:t>
            </a:r>
            <a:r>
              <a:rPr lang="fr-FR" altLang="fr-FR" sz="850" b="1" dirty="0">
                <a:solidFill>
                  <a:srgbClr val="FFFFFF"/>
                </a:solidFill>
              </a:rPr>
              <a:t>admission</a:t>
            </a:r>
          </a:p>
        </p:txBody>
      </p:sp>
      <p:sp>
        <p:nvSpPr>
          <p:cNvPr id="231439" name="AutoShape 15"/>
          <p:cNvSpPr>
            <a:spLocks noChangeArrowheads="1"/>
          </p:cNvSpPr>
          <p:nvPr/>
        </p:nvSpPr>
        <p:spPr bwMode="auto">
          <a:xfrm>
            <a:off x="4958954" y="2480073"/>
            <a:ext cx="188119" cy="1547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40" name="AutoShape 16"/>
          <p:cNvSpPr>
            <a:spLocks noChangeArrowheads="1"/>
          </p:cNvSpPr>
          <p:nvPr/>
        </p:nvSpPr>
        <p:spPr bwMode="auto">
          <a:xfrm>
            <a:off x="5250656" y="2456260"/>
            <a:ext cx="809625" cy="189309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231441" name="AutoShape 17"/>
          <p:cNvSpPr>
            <a:spLocks noChangeArrowheads="1"/>
          </p:cNvSpPr>
          <p:nvPr/>
        </p:nvSpPr>
        <p:spPr bwMode="auto">
          <a:xfrm>
            <a:off x="1557338" y="2458641"/>
            <a:ext cx="864394" cy="189309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>
                <a:solidFill>
                  <a:srgbClr val="26338B"/>
                </a:solidFill>
              </a:rPr>
              <a:t>Licence « C »</a:t>
            </a:r>
          </a:p>
        </p:txBody>
      </p:sp>
      <p:sp>
        <p:nvSpPr>
          <p:cNvPr id="231442" name="AutoShape 19"/>
          <p:cNvSpPr>
            <a:spLocks noChangeArrowheads="1"/>
          </p:cNvSpPr>
          <p:nvPr/>
        </p:nvSpPr>
        <p:spPr bwMode="auto">
          <a:xfrm>
            <a:off x="1560910" y="2832498"/>
            <a:ext cx="864394" cy="188119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>
                <a:solidFill>
                  <a:srgbClr val="26338B"/>
                </a:solidFill>
              </a:rPr>
              <a:t>CPGE « D »</a:t>
            </a:r>
          </a:p>
        </p:txBody>
      </p:sp>
      <p:sp>
        <p:nvSpPr>
          <p:cNvPr id="231443" name="AutoShape 20"/>
          <p:cNvSpPr>
            <a:spLocks noChangeArrowheads="1"/>
          </p:cNvSpPr>
          <p:nvPr/>
        </p:nvSpPr>
        <p:spPr bwMode="auto">
          <a:xfrm>
            <a:off x="4972050" y="2118123"/>
            <a:ext cx="188119" cy="1547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44" name="AutoShape 21"/>
          <p:cNvSpPr>
            <a:spLocks noChangeArrowheads="1"/>
          </p:cNvSpPr>
          <p:nvPr/>
        </p:nvSpPr>
        <p:spPr bwMode="auto">
          <a:xfrm>
            <a:off x="5257800" y="2087166"/>
            <a:ext cx="810816" cy="189309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>
                <a:solidFill>
                  <a:srgbClr val="26338B"/>
                </a:solidFill>
              </a:rPr>
              <a:t>Maintient</a:t>
            </a:r>
          </a:p>
        </p:txBody>
      </p:sp>
      <p:sp>
        <p:nvSpPr>
          <p:cNvPr id="231445" name="AutoShape 22"/>
          <p:cNvSpPr>
            <a:spLocks noChangeArrowheads="1"/>
          </p:cNvSpPr>
          <p:nvPr/>
        </p:nvSpPr>
        <p:spPr bwMode="auto">
          <a:xfrm>
            <a:off x="2932510" y="3167133"/>
            <a:ext cx="1916906" cy="189309"/>
          </a:xfrm>
          <a:prstGeom prst="roundRect">
            <a:avLst>
              <a:gd name="adj" fmla="val 16667"/>
            </a:avLst>
          </a:prstGeom>
          <a:solidFill>
            <a:srgbClr val="51BAAA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800" b="1" dirty="0">
                <a:solidFill>
                  <a:srgbClr val="FFFFFF"/>
                </a:solidFill>
              </a:rPr>
              <a:t>OUI – SI (proposition d</a:t>
            </a:r>
            <a:r>
              <a:rPr lang="ja-JP" altLang="fr-FR" sz="800" b="1" dirty="0">
                <a:solidFill>
                  <a:srgbClr val="FFFFFF"/>
                </a:solidFill>
              </a:rPr>
              <a:t>’</a:t>
            </a:r>
            <a:r>
              <a:rPr lang="fr-FR" altLang="fr-FR" sz="800" b="1" dirty="0">
                <a:solidFill>
                  <a:srgbClr val="FFFFFF"/>
                </a:solidFill>
              </a:rPr>
              <a:t>admission</a:t>
            </a:r>
            <a:r>
              <a:rPr lang="fr-FR" altLang="fr-FR" sz="900" b="1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31446" name="AutoShape 23"/>
          <p:cNvSpPr>
            <a:spLocks noChangeArrowheads="1"/>
          </p:cNvSpPr>
          <p:nvPr/>
        </p:nvSpPr>
        <p:spPr bwMode="auto">
          <a:xfrm>
            <a:off x="4956572" y="3176588"/>
            <a:ext cx="189309" cy="154781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47" name="AutoShape 24"/>
          <p:cNvSpPr>
            <a:spLocks noChangeArrowheads="1"/>
          </p:cNvSpPr>
          <p:nvPr/>
        </p:nvSpPr>
        <p:spPr bwMode="auto">
          <a:xfrm>
            <a:off x="5248275" y="3159919"/>
            <a:ext cx="809625" cy="18931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231448" name="AutoShape 25"/>
          <p:cNvSpPr>
            <a:spLocks noChangeArrowheads="1"/>
          </p:cNvSpPr>
          <p:nvPr/>
        </p:nvSpPr>
        <p:spPr bwMode="auto">
          <a:xfrm>
            <a:off x="1554957" y="3184923"/>
            <a:ext cx="864394" cy="188119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>
                <a:solidFill>
                  <a:srgbClr val="26338B"/>
                </a:solidFill>
              </a:rPr>
              <a:t>Licence « E »</a:t>
            </a:r>
          </a:p>
        </p:txBody>
      </p:sp>
      <p:sp>
        <p:nvSpPr>
          <p:cNvPr id="231449" name="AutoShape 27"/>
          <p:cNvSpPr>
            <a:spLocks noChangeArrowheads="1"/>
          </p:cNvSpPr>
          <p:nvPr/>
        </p:nvSpPr>
        <p:spPr bwMode="auto">
          <a:xfrm>
            <a:off x="2946797" y="3534966"/>
            <a:ext cx="1916906" cy="189310"/>
          </a:xfrm>
          <a:prstGeom prst="roundRect">
            <a:avLst>
              <a:gd name="adj" fmla="val 16667"/>
            </a:avLst>
          </a:prstGeom>
          <a:solidFill>
            <a:srgbClr val="51BAAA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850" b="1" dirty="0">
                <a:solidFill>
                  <a:schemeClr val="bg1"/>
                </a:solidFill>
              </a:rPr>
              <a:t>OUI (proposition d</a:t>
            </a:r>
            <a:r>
              <a:rPr lang="ja-JP" altLang="fr-FR" sz="850" b="1" dirty="0">
                <a:solidFill>
                  <a:schemeClr val="bg1"/>
                </a:solidFill>
              </a:rPr>
              <a:t>’</a:t>
            </a:r>
            <a:r>
              <a:rPr lang="fr-FR" altLang="fr-FR" sz="850" b="1" dirty="0">
                <a:solidFill>
                  <a:schemeClr val="bg1"/>
                </a:solidFill>
              </a:rPr>
              <a:t>admission)</a:t>
            </a:r>
          </a:p>
        </p:txBody>
      </p:sp>
      <p:sp>
        <p:nvSpPr>
          <p:cNvPr id="231450" name="AutoShape 28"/>
          <p:cNvSpPr>
            <a:spLocks noChangeArrowheads="1"/>
          </p:cNvSpPr>
          <p:nvPr/>
        </p:nvSpPr>
        <p:spPr bwMode="auto">
          <a:xfrm>
            <a:off x="4962525" y="3564732"/>
            <a:ext cx="189310" cy="154781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51" name="AutoShape 29"/>
          <p:cNvSpPr>
            <a:spLocks noChangeArrowheads="1"/>
          </p:cNvSpPr>
          <p:nvPr/>
        </p:nvSpPr>
        <p:spPr bwMode="auto">
          <a:xfrm>
            <a:off x="5254229" y="3534966"/>
            <a:ext cx="810815" cy="189309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>
                <a:solidFill>
                  <a:srgbClr val="26338B"/>
                </a:solidFill>
              </a:rPr>
              <a:t>Accepte</a:t>
            </a:r>
          </a:p>
        </p:txBody>
      </p:sp>
      <p:sp>
        <p:nvSpPr>
          <p:cNvPr id="231452" name="AutoShape 30"/>
          <p:cNvSpPr>
            <a:spLocks noChangeArrowheads="1"/>
          </p:cNvSpPr>
          <p:nvPr/>
        </p:nvSpPr>
        <p:spPr bwMode="auto">
          <a:xfrm>
            <a:off x="1560910" y="3524250"/>
            <a:ext cx="864394" cy="188119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 dirty="0" smtClean="0">
                <a:solidFill>
                  <a:srgbClr val="26338B"/>
                </a:solidFill>
              </a:rPr>
              <a:t>BUT </a:t>
            </a:r>
            <a:r>
              <a:rPr lang="fr-FR" altLang="fr-FR" sz="975" b="1" dirty="0">
                <a:solidFill>
                  <a:srgbClr val="26338B"/>
                </a:solidFill>
              </a:rPr>
              <a:t>« F »</a:t>
            </a:r>
          </a:p>
        </p:txBody>
      </p:sp>
      <p:sp>
        <p:nvSpPr>
          <p:cNvPr id="231453" name="AutoShape 32"/>
          <p:cNvSpPr>
            <a:spLocks noChangeArrowheads="1"/>
          </p:cNvSpPr>
          <p:nvPr/>
        </p:nvSpPr>
        <p:spPr bwMode="auto">
          <a:xfrm>
            <a:off x="2903935" y="3906441"/>
            <a:ext cx="1916906" cy="188119"/>
          </a:xfrm>
          <a:prstGeom prst="roundRect">
            <a:avLst>
              <a:gd name="adj" fmla="val 16667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850" b="1" dirty="0">
                <a:solidFill>
                  <a:srgbClr val="FFFFFF"/>
                </a:solidFill>
              </a:rPr>
              <a:t>En attente d</a:t>
            </a:r>
            <a:r>
              <a:rPr lang="ja-JP" altLang="fr-FR" sz="850" b="1" dirty="0">
                <a:solidFill>
                  <a:srgbClr val="FFFFFF"/>
                </a:solidFill>
              </a:rPr>
              <a:t>’</a:t>
            </a:r>
            <a:r>
              <a:rPr lang="fr-FR" altLang="fr-FR" sz="850" b="1" dirty="0">
                <a:solidFill>
                  <a:srgbClr val="FFFFFF"/>
                </a:solidFill>
              </a:rPr>
              <a:t>une place</a:t>
            </a:r>
          </a:p>
        </p:txBody>
      </p:sp>
      <p:sp>
        <p:nvSpPr>
          <p:cNvPr id="231454" name="AutoShape 33"/>
          <p:cNvSpPr>
            <a:spLocks noChangeArrowheads="1"/>
          </p:cNvSpPr>
          <p:nvPr/>
        </p:nvSpPr>
        <p:spPr bwMode="auto">
          <a:xfrm>
            <a:off x="4956572" y="3913585"/>
            <a:ext cx="189309" cy="154781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55" name="AutoShape 34"/>
          <p:cNvSpPr>
            <a:spLocks noChangeArrowheads="1"/>
          </p:cNvSpPr>
          <p:nvPr/>
        </p:nvSpPr>
        <p:spPr bwMode="auto">
          <a:xfrm>
            <a:off x="5248275" y="3890963"/>
            <a:ext cx="809625" cy="18931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>
                <a:solidFill>
                  <a:srgbClr val="26338B"/>
                </a:solidFill>
              </a:rPr>
              <a:t>Maintient</a:t>
            </a:r>
          </a:p>
        </p:txBody>
      </p:sp>
      <p:sp>
        <p:nvSpPr>
          <p:cNvPr id="231456" name="AutoShape 35"/>
          <p:cNvSpPr>
            <a:spLocks noChangeArrowheads="1"/>
          </p:cNvSpPr>
          <p:nvPr/>
        </p:nvSpPr>
        <p:spPr bwMode="auto">
          <a:xfrm>
            <a:off x="1554957" y="3873104"/>
            <a:ext cx="864394" cy="189309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 dirty="0" smtClean="0">
                <a:solidFill>
                  <a:srgbClr val="26338B"/>
                </a:solidFill>
              </a:rPr>
              <a:t>BUT </a:t>
            </a:r>
            <a:r>
              <a:rPr lang="fr-FR" altLang="fr-FR" sz="975" b="1" dirty="0">
                <a:solidFill>
                  <a:srgbClr val="26338B"/>
                </a:solidFill>
              </a:rPr>
              <a:t>« G »</a:t>
            </a:r>
          </a:p>
        </p:txBody>
      </p:sp>
      <p:sp>
        <p:nvSpPr>
          <p:cNvPr id="231457" name="AutoShape 36"/>
          <p:cNvSpPr>
            <a:spLocks noChangeArrowheads="1"/>
          </p:cNvSpPr>
          <p:nvPr/>
        </p:nvSpPr>
        <p:spPr bwMode="auto">
          <a:xfrm>
            <a:off x="1560910" y="4221957"/>
            <a:ext cx="864394" cy="18931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>
                <a:solidFill>
                  <a:srgbClr val="26338B"/>
                </a:solidFill>
              </a:rPr>
              <a:t>CPGE « H »</a:t>
            </a:r>
          </a:p>
        </p:txBody>
      </p:sp>
      <p:sp>
        <p:nvSpPr>
          <p:cNvPr id="231458" name="AutoShape 37"/>
          <p:cNvSpPr>
            <a:spLocks/>
          </p:cNvSpPr>
          <p:nvPr/>
        </p:nvSpPr>
        <p:spPr bwMode="auto">
          <a:xfrm>
            <a:off x="6261498" y="1858566"/>
            <a:ext cx="264319" cy="2349103"/>
          </a:xfrm>
          <a:prstGeom prst="rightBrace">
            <a:avLst>
              <a:gd name="adj1" fmla="val 8352"/>
              <a:gd name="adj2" fmla="val 50000"/>
            </a:avLst>
          </a:prstGeom>
          <a:noFill/>
          <a:ln w="15840" cap="sq">
            <a:solidFill>
              <a:srgbClr val="26338B"/>
            </a:solidFill>
            <a:miter lim="800000"/>
            <a:headEnd/>
            <a:tailEnd/>
          </a:ln>
          <a:effectLst>
            <a:outerShdw dist="20160" dir="5400000" algn="ctr" rotWithShape="0">
              <a:srgbClr val="808080">
                <a:alpha val="38033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59" name="Text Box 38"/>
          <p:cNvSpPr txBox="1">
            <a:spLocks noChangeArrowheads="1"/>
          </p:cNvSpPr>
          <p:nvPr/>
        </p:nvSpPr>
        <p:spPr bwMode="auto">
          <a:xfrm>
            <a:off x="6644879" y="1768079"/>
            <a:ext cx="1348978" cy="284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fr-FR" altLang="fr-FR" sz="900" b="1" dirty="0">
                <a:solidFill>
                  <a:srgbClr val="26338B"/>
                </a:solidFill>
              </a:rPr>
              <a:t>Elle accepte la proposition d</a:t>
            </a:r>
            <a:r>
              <a:rPr lang="ja-JP" altLang="fr-FR" sz="900" b="1" dirty="0">
                <a:solidFill>
                  <a:srgbClr val="26338B"/>
                </a:solidFill>
              </a:rPr>
              <a:t>’</a:t>
            </a:r>
            <a:r>
              <a:rPr lang="fr-FR" altLang="fr-FR" sz="900" b="1" dirty="0">
                <a:solidFill>
                  <a:srgbClr val="26338B"/>
                </a:solidFill>
              </a:rPr>
              <a:t>admission en </a:t>
            </a:r>
            <a:r>
              <a:rPr lang="fr-FR" altLang="fr-FR" sz="900" b="1" dirty="0" smtClean="0">
                <a:solidFill>
                  <a:srgbClr val="26338B"/>
                </a:solidFill>
              </a:rPr>
              <a:t>BUT </a:t>
            </a:r>
            <a:r>
              <a:rPr lang="fr-FR" altLang="fr-FR" sz="900" b="1" dirty="0">
                <a:solidFill>
                  <a:srgbClr val="26338B"/>
                </a:solidFill>
              </a:rPr>
              <a:t>« F »</a:t>
            </a:r>
          </a:p>
          <a:p>
            <a:pPr eaLnBrk="1" hangingPunct="1">
              <a:buSzPct val="100000"/>
            </a:pPr>
            <a:endParaRPr lang="fr-FR" altLang="fr-FR" sz="900" b="1" dirty="0">
              <a:solidFill>
                <a:srgbClr val="26338B"/>
              </a:solidFill>
            </a:endParaRPr>
          </a:p>
          <a:p>
            <a:pPr eaLnBrk="1" hangingPunct="1">
              <a:buSzPct val="100000"/>
            </a:pPr>
            <a:r>
              <a:rPr lang="fr-FR" altLang="fr-FR" sz="900" b="1" dirty="0">
                <a:solidFill>
                  <a:srgbClr val="26338B"/>
                </a:solidFill>
              </a:rPr>
              <a:t>Elle maintient deux vœux en attente : </a:t>
            </a:r>
          </a:p>
          <a:p>
            <a:pPr eaLnBrk="1" hangingPunct="1">
              <a:buSzPct val="100000"/>
            </a:pPr>
            <a:r>
              <a:rPr lang="fr-FR" altLang="fr-FR" sz="900" b="1" dirty="0">
                <a:solidFill>
                  <a:srgbClr val="26338B"/>
                </a:solidFill>
              </a:rPr>
              <a:t>BTS « B » et </a:t>
            </a:r>
            <a:r>
              <a:rPr lang="fr-FR" altLang="fr-FR" sz="900" b="1" dirty="0" smtClean="0">
                <a:solidFill>
                  <a:srgbClr val="26338B"/>
                </a:solidFill>
              </a:rPr>
              <a:t>BUT </a:t>
            </a:r>
            <a:r>
              <a:rPr lang="fr-FR" altLang="fr-FR" sz="900" b="1" dirty="0">
                <a:solidFill>
                  <a:srgbClr val="26338B"/>
                </a:solidFill>
              </a:rPr>
              <a:t>« G »</a:t>
            </a:r>
          </a:p>
          <a:p>
            <a:pPr eaLnBrk="1" hangingPunct="1">
              <a:buSzPct val="100000"/>
            </a:pPr>
            <a:endParaRPr lang="fr-FR" altLang="fr-FR" sz="900" dirty="0">
              <a:solidFill>
                <a:srgbClr val="26338B"/>
              </a:solidFill>
            </a:endParaRPr>
          </a:p>
          <a:p>
            <a:pPr eaLnBrk="1" hangingPunct="1">
              <a:buSzPct val="100000"/>
            </a:pPr>
            <a:r>
              <a:rPr lang="fr-FR" altLang="fr-FR" sz="900" dirty="0">
                <a:solidFill>
                  <a:srgbClr val="26338B"/>
                </a:solidFill>
              </a:rPr>
              <a:t>Elle choisit donc de renoncer aux trois autres propositions d</a:t>
            </a:r>
            <a:r>
              <a:rPr lang="ja-JP" altLang="fr-FR" sz="900" dirty="0">
                <a:solidFill>
                  <a:srgbClr val="26338B"/>
                </a:solidFill>
              </a:rPr>
              <a:t>’</a:t>
            </a:r>
            <a:r>
              <a:rPr lang="fr-FR" altLang="fr-FR" sz="900" dirty="0">
                <a:solidFill>
                  <a:srgbClr val="26338B"/>
                </a:solidFill>
              </a:rPr>
              <a:t>admission : </a:t>
            </a:r>
          </a:p>
          <a:p>
            <a:pPr eaLnBrk="1" hangingPunct="1">
              <a:buSzPct val="100000"/>
            </a:pPr>
            <a:r>
              <a:rPr lang="fr-FR" altLang="fr-FR" sz="900" dirty="0">
                <a:solidFill>
                  <a:srgbClr val="26338B"/>
                </a:solidFill>
              </a:rPr>
              <a:t>CPGE « A », Licence « C » et licence « E »</a:t>
            </a:r>
          </a:p>
          <a:p>
            <a:pPr eaLnBrk="1" hangingPunct="1">
              <a:buSzPct val="100000"/>
            </a:pPr>
            <a:endParaRPr lang="fr-FR" altLang="fr-FR" sz="900" dirty="0">
              <a:solidFill>
                <a:srgbClr val="26338B"/>
              </a:solidFill>
            </a:endParaRPr>
          </a:p>
          <a:p>
            <a:pPr eaLnBrk="1" hangingPunct="1">
              <a:buSzPct val="100000"/>
            </a:pPr>
            <a:r>
              <a:rPr lang="fr-FR" altLang="fr-FR" sz="900" dirty="0">
                <a:solidFill>
                  <a:srgbClr val="26338B"/>
                </a:solidFill>
              </a:rPr>
              <a:t>Elle choisit de renoncer à un vœu en attente : </a:t>
            </a:r>
          </a:p>
          <a:p>
            <a:pPr eaLnBrk="1" hangingPunct="1">
              <a:buSzPct val="100000"/>
            </a:pPr>
            <a:r>
              <a:rPr lang="fr-FR" altLang="fr-FR" sz="900" dirty="0">
                <a:solidFill>
                  <a:srgbClr val="26338B"/>
                </a:solidFill>
              </a:rPr>
              <a:t>CPGE « H »</a:t>
            </a:r>
          </a:p>
          <a:p>
            <a:pPr eaLnBrk="1" hangingPunct="1">
              <a:buSzPct val="100000"/>
            </a:pPr>
            <a:endParaRPr lang="fr-FR" altLang="fr-FR" sz="900" dirty="0">
              <a:solidFill>
                <a:srgbClr val="26338B"/>
              </a:solidFill>
            </a:endParaRPr>
          </a:p>
          <a:p>
            <a:pPr eaLnBrk="1" hangingPunct="1">
              <a:buSzPct val="100000"/>
            </a:pPr>
            <a:endParaRPr lang="fr-FR" altLang="fr-FR" sz="900" dirty="0">
              <a:solidFill>
                <a:srgbClr val="26338B"/>
              </a:solidFill>
            </a:endParaRPr>
          </a:p>
        </p:txBody>
      </p:sp>
      <p:sp>
        <p:nvSpPr>
          <p:cNvPr id="231460" name="AutoShape 39"/>
          <p:cNvSpPr>
            <a:spLocks noChangeArrowheads="1"/>
          </p:cNvSpPr>
          <p:nvPr/>
        </p:nvSpPr>
        <p:spPr bwMode="auto">
          <a:xfrm>
            <a:off x="2895601" y="4226719"/>
            <a:ext cx="1916906" cy="189310"/>
          </a:xfrm>
          <a:prstGeom prst="roundRect">
            <a:avLst>
              <a:gd name="adj" fmla="val 16667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850" b="1" dirty="0">
                <a:solidFill>
                  <a:srgbClr val="FFFFFF"/>
                </a:solidFill>
              </a:rPr>
              <a:t>En attente d</a:t>
            </a:r>
            <a:r>
              <a:rPr lang="ja-JP" altLang="fr-FR" sz="850" b="1" dirty="0">
                <a:solidFill>
                  <a:srgbClr val="FFFFFF"/>
                </a:solidFill>
              </a:rPr>
              <a:t>’</a:t>
            </a:r>
            <a:r>
              <a:rPr lang="fr-FR" altLang="fr-FR" sz="850" b="1" dirty="0">
                <a:solidFill>
                  <a:srgbClr val="FFFFFF"/>
                </a:solidFill>
              </a:rPr>
              <a:t>une place</a:t>
            </a:r>
          </a:p>
        </p:txBody>
      </p:sp>
      <p:sp>
        <p:nvSpPr>
          <p:cNvPr id="231461" name="AutoShape 40"/>
          <p:cNvSpPr>
            <a:spLocks noChangeArrowheads="1"/>
          </p:cNvSpPr>
          <p:nvPr/>
        </p:nvSpPr>
        <p:spPr bwMode="auto">
          <a:xfrm>
            <a:off x="4948238" y="4235054"/>
            <a:ext cx="188119" cy="1547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62" name="AutoShape 41"/>
          <p:cNvSpPr>
            <a:spLocks noChangeArrowheads="1"/>
          </p:cNvSpPr>
          <p:nvPr/>
        </p:nvSpPr>
        <p:spPr bwMode="auto">
          <a:xfrm>
            <a:off x="5239941" y="4212432"/>
            <a:ext cx="809625" cy="188119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231463" name="AutoShape 42"/>
          <p:cNvSpPr>
            <a:spLocks noChangeArrowheads="1"/>
          </p:cNvSpPr>
          <p:nvPr/>
        </p:nvSpPr>
        <p:spPr bwMode="auto">
          <a:xfrm>
            <a:off x="2602707" y="1752601"/>
            <a:ext cx="189310" cy="154781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64" name="AutoShape 43"/>
          <p:cNvSpPr>
            <a:spLocks noChangeArrowheads="1"/>
          </p:cNvSpPr>
          <p:nvPr/>
        </p:nvSpPr>
        <p:spPr bwMode="auto">
          <a:xfrm>
            <a:off x="2594373" y="2481263"/>
            <a:ext cx="188119" cy="1547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65" name="AutoShape 44"/>
          <p:cNvSpPr>
            <a:spLocks noChangeArrowheads="1"/>
          </p:cNvSpPr>
          <p:nvPr/>
        </p:nvSpPr>
        <p:spPr bwMode="auto">
          <a:xfrm>
            <a:off x="2607469" y="2132410"/>
            <a:ext cx="188119" cy="1547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66" name="AutoShape 45"/>
          <p:cNvSpPr>
            <a:spLocks noChangeArrowheads="1"/>
          </p:cNvSpPr>
          <p:nvPr/>
        </p:nvSpPr>
        <p:spPr bwMode="auto">
          <a:xfrm>
            <a:off x="2591991" y="3198019"/>
            <a:ext cx="189309" cy="154781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67" name="AutoShape 46"/>
          <p:cNvSpPr>
            <a:spLocks noChangeArrowheads="1"/>
          </p:cNvSpPr>
          <p:nvPr/>
        </p:nvSpPr>
        <p:spPr bwMode="auto">
          <a:xfrm>
            <a:off x="2583657" y="3557588"/>
            <a:ext cx="189310" cy="154781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68" name="AutoShape 47"/>
          <p:cNvSpPr>
            <a:spLocks noChangeArrowheads="1"/>
          </p:cNvSpPr>
          <p:nvPr/>
        </p:nvSpPr>
        <p:spPr bwMode="auto">
          <a:xfrm>
            <a:off x="2591991" y="3899298"/>
            <a:ext cx="189309" cy="154781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69" name="AutoShape 48"/>
          <p:cNvSpPr>
            <a:spLocks noChangeArrowheads="1"/>
          </p:cNvSpPr>
          <p:nvPr/>
        </p:nvSpPr>
        <p:spPr bwMode="auto">
          <a:xfrm>
            <a:off x="2583657" y="4235054"/>
            <a:ext cx="188119" cy="1547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70" name="AutoShape 49"/>
          <p:cNvSpPr>
            <a:spLocks noChangeArrowheads="1"/>
          </p:cNvSpPr>
          <p:nvPr/>
        </p:nvSpPr>
        <p:spPr bwMode="auto">
          <a:xfrm>
            <a:off x="2901554" y="2851547"/>
            <a:ext cx="1916906" cy="18930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850" b="1" dirty="0">
                <a:solidFill>
                  <a:srgbClr val="26338B"/>
                </a:solidFill>
              </a:rPr>
              <a:t>NON</a:t>
            </a:r>
          </a:p>
        </p:txBody>
      </p:sp>
      <p:sp>
        <p:nvSpPr>
          <p:cNvPr id="231471" name="AutoShape 50"/>
          <p:cNvSpPr>
            <a:spLocks noChangeArrowheads="1"/>
          </p:cNvSpPr>
          <p:nvPr/>
        </p:nvSpPr>
        <p:spPr bwMode="auto">
          <a:xfrm>
            <a:off x="2594373" y="2865835"/>
            <a:ext cx="188119" cy="1547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231472" name="Text Box 51"/>
          <p:cNvSpPr txBox="1">
            <a:spLocks noChangeArrowheads="1"/>
          </p:cNvSpPr>
          <p:nvPr/>
        </p:nvSpPr>
        <p:spPr bwMode="auto">
          <a:xfrm>
            <a:off x="6636544" y="1453754"/>
            <a:ext cx="1295400" cy="22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fr-FR" altLang="fr-FR" sz="975" b="1">
                <a:solidFill>
                  <a:srgbClr val="26338B"/>
                </a:solidFill>
              </a:rPr>
              <a:t>La procédure continue</a:t>
            </a:r>
          </a:p>
        </p:txBody>
      </p:sp>
    </p:spTree>
    <p:extLst>
      <p:ext uri="{BB962C8B-B14F-4D97-AF65-F5344CB8AC3E}">
        <p14:creationId xmlns="" xmlns:p14="http://schemas.microsoft.com/office/powerpoint/2010/main" val="12468116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1476375" y="58341"/>
            <a:ext cx="5910263" cy="9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ts val="2081"/>
              </a:lnSpc>
              <a:buClrTx/>
            </a:pPr>
            <a:r>
              <a:rPr lang="fr-FR" altLang="fr-FR" sz="2250" b="1" dirty="0">
                <a:solidFill>
                  <a:srgbClr val="002060"/>
                </a:solidFill>
              </a:rPr>
              <a:t>L</a:t>
            </a:r>
            <a:r>
              <a:rPr lang="ja-JP" altLang="fr-FR" sz="2250" b="1" dirty="0">
                <a:solidFill>
                  <a:srgbClr val="002060"/>
                </a:solidFill>
              </a:rPr>
              <a:t>’</a:t>
            </a:r>
            <a:r>
              <a:rPr lang="fr-FR" altLang="fr-FR" sz="2250" b="1" dirty="0">
                <a:solidFill>
                  <a:srgbClr val="002060"/>
                </a:solidFill>
              </a:rPr>
              <a:t>EXEMPLE </a:t>
            </a:r>
            <a:r>
              <a:rPr lang="fr-FR" altLang="fr-FR" sz="2250" b="1" dirty="0" smtClean="0">
                <a:solidFill>
                  <a:schemeClr val="tx2"/>
                </a:solidFill>
              </a:rPr>
              <a:t>D’EMMA ÉLÈVE </a:t>
            </a:r>
            <a:r>
              <a:rPr lang="fr-FR" altLang="fr-FR" sz="2250" b="1" dirty="0">
                <a:solidFill>
                  <a:srgbClr val="002060"/>
                </a:solidFill>
              </a:rPr>
              <a:t>DE TERMINALE </a:t>
            </a:r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7242572" y="4629150"/>
            <a:ext cx="338138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E5238DA-D446-4FA5-B181-BE792007C42F}" type="slidenum">
              <a:rPr lang="fr-FR" altLang="fr-FR" sz="750" b="1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41</a:t>
            </a:fld>
            <a:endParaRPr lang="fr-FR" altLang="fr-FR" sz="750" b="1">
              <a:solidFill>
                <a:srgbClr val="FFFFFF"/>
              </a:solidFill>
            </a:endParaRPr>
          </a:p>
        </p:txBody>
      </p:sp>
      <p:sp>
        <p:nvSpPr>
          <p:cNvPr id="89092" name="Text Box 3"/>
          <p:cNvSpPr txBox="1">
            <a:spLocks noChangeArrowheads="1"/>
          </p:cNvSpPr>
          <p:nvPr/>
        </p:nvSpPr>
        <p:spPr bwMode="auto">
          <a:xfrm>
            <a:off x="1241822" y="636985"/>
            <a:ext cx="6896100" cy="88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marL="625475" indent="-166688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ts val="375"/>
              </a:spcBef>
              <a:buClrTx/>
            </a:pPr>
            <a:endParaRPr lang="fr-FR" altLang="fr-FR" sz="1500" b="1" dirty="0">
              <a:solidFill>
                <a:srgbClr val="26338B"/>
              </a:solidFill>
            </a:endParaRPr>
          </a:p>
          <a:p>
            <a:pPr>
              <a:spcBef>
                <a:spcPts val="375"/>
              </a:spcBef>
              <a:buClr>
                <a:srgbClr val="26338B"/>
              </a:buClr>
              <a:buBlip>
                <a:blip r:embed="rId3"/>
              </a:buBlip>
            </a:pPr>
            <a:r>
              <a:rPr lang="fr-FR" altLang="fr-FR" sz="1500" b="1" dirty="0">
                <a:solidFill>
                  <a:srgbClr val="26338B"/>
                </a:solidFill>
              </a:rPr>
              <a:t> Le </a:t>
            </a:r>
            <a:r>
              <a:rPr lang="fr-FR" altLang="fr-FR" sz="1500" b="1" dirty="0" smtClean="0">
                <a:solidFill>
                  <a:srgbClr val="26338B"/>
                </a:solidFill>
              </a:rPr>
              <a:t>30 mai</a:t>
            </a:r>
            <a:r>
              <a:rPr lang="fr-FR" altLang="fr-FR" sz="1500" b="1" dirty="0">
                <a:solidFill>
                  <a:srgbClr val="26338B"/>
                </a:solidFill>
              </a:rPr>
              <a:t>, </a:t>
            </a:r>
            <a:r>
              <a:rPr lang="fr-FR" altLang="fr-FR" sz="1500" b="1" dirty="0" smtClean="0">
                <a:solidFill>
                  <a:srgbClr val="26338B"/>
                </a:solidFill>
              </a:rPr>
              <a:t>Emma </a:t>
            </a:r>
            <a:r>
              <a:rPr lang="fr-FR" altLang="fr-FR" sz="1500" b="1" dirty="0">
                <a:solidFill>
                  <a:srgbClr val="26338B"/>
                </a:solidFill>
              </a:rPr>
              <a:t>reçoit une nouvelle proposition d</a:t>
            </a:r>
            <a:r>
              <a:rPr lang="ja-JP" altLang="fr-FR" sz="1500" b="1" dirty="0">
                <a:solidFill>
                  <a:srgbClr val="26338B"/>
                </a:solidFill>
              </a:rPr>
              <a:t>’</a:t>
            </a:r>
            <a:r>
              <a:rPr lang="fr-FR" altLang="fr-FR" sz="1500" b="1" dirty="0">
                <a:solidFill>
                  <a:srgbClr val="26338B"/>
                </a:solidFill>
              </a:rPr>
              <a:t>admission pour </a:t>
            </a:r>
          </a:p>
          <a:p>
            <a:pPr>
              <a:spcBef>
                <a:spcPts val="375"/>
              </a:spcBef>
              <a:buClrTx/>
            </a:pPr>
            <a:r>
              <a:rPr lang="fr-FR" altLang="fr-FR" sz="1500" b="1" dirty="0">
                <a:solidFill>
                  <a:srgbClr val="26338B"/>
                </a:solidFill>
              </a:rPr>
              <a:t>    le </a:t>
            </a:r>
            <a:r>
              <a:rPr lang="fr-FR" altLang="fr-FR" sz="1500" b="1" dirty="0" smtClean="0">
                <a:solidFill>
                  <a:srgbClr val="26338B"/>
                </a:solidFill>
              </a:rPr>
              <a:t>BUT </a:t>
            </a:r>
            <a:r>
              <a:rPr lang="fr-FR" altLang="fr-FR" sz="1500" b="1" dirty="0">
                <a:solidFill>
                  <a:srgbClr val="26338B"/>
                </a:solidFill>
              </a:rPr>
              <a:t>« G », vœu maintenu en attente</a:t>
            </a:r>
          </a:p>
        </p:txBody>
      </p:sp>
      <p:sp>
        <p:nvSpPr>
          <p:cNvPr id="89093" name="AutoShape 4"/>
          <p:cNvSpPr>
            <a:spLocks noChangeArrowheads="1"/>
          </p:cNvSpPr>
          <p:nvPr/>
        </p:nvSpPr>
        <p:spPr bwMode="auto">
          <a:xfrm>
            <a:off x="2141935" y="2022872"/>
            <a:ext cx="1754981" cy="189309"/>
          </a:xfrm>
          <a:prstGeom prst="roundRect">
            <a:avLst>
              <a:gd name="adj" fmla="val 16667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850" b="1" dirty="0">
                <a:solidFill>
                  <a:srgbClr val="FFFFFF"/>
                </a:solidFill>
              </a:rPr>
              <a:t>En attente d</a:t>
            </a:r>
            <a:r>
              <a:rPr lang="ja-JP" altLang="fr-FR" sz="850" b="1" dirty="0">
                <a:solidFill>
                  <a:srgbClr val="FFFFFF"/>
                </a:solidFill>
              </a:rPr>
              <a:t>’</a:t>
            </a:r>
            <a:r>
              <a:rPr lang="fr-FR" altLang="fr-FR" sz="850" b="1" dirty="0">
                <a:solidFill>
                  <a:srgbClr val="FFFFFF"/>
                </a:solidFill>
              </a:rPr>
              <a:t>une place</a:t>
            </a:r>
          </a:p>
        </p:txBody>
      </p:sp>
      <p:sp>
        <p:nvSpPr>
          <p:cNvPr id="89094" name="Text Box 5"/>
          <p:cNvSpPr txBox="1">
            <a:spLocks noChangeArrowheads="1"/>
          </p:cNvSpPr>
          <p:nvPr/>
        </p:nvSpPr>
        <p:spPr bwMode="auto">
          <a:xfrm>
            <a:off x="1181100" y="1622823"/>
            <a:ext cx="1646635" cy="37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975" b="1" dirty="0">
                <a:solidFill>
                  <a:srgbClr val="26338B"/>
                </a:solidFill>
              </a:rPr>
              <a:t>Etat des vœux </a:t>
            </a:r>
            <a:r>
              <a:rPr lang="fr-FR" altLang="fr-FR" sz="975" b="1" dirty="0" smtClean="0">
                <a:solidFill>
                  <a:srgbClr val="26338B"/>
                </a:solidFill>
              </a:rPr>
              <a:t>d’Emma au 29 </a:t>
            </a:r>
            <a:r>
              <a:rPr lang="fr-FR" altLang="fr-FR" sz="975" b="1" dirty="0">
                <a:solidFill>
                  <a:srgbClr val="26338B"/>
                </a:solidFill>
              </a:rPr>
              <a:t>mai</a:t>
            </a:r>
          </a:p>
        </p:txBody>
      </p:sp>
      <p:sp>
        <p:nvSpPr>
          <p:cNvPr id="89095" name="AutoShape 6"/>
          <p:cNvSpPr>
            <a:spLocks noChangeArrowheads="1"/>
          </p:cNvSpPr>
          <p:nvPr/>
        </p:nvSpPr>
        <p:spPr bwMode="auto">
          <a:xfrm>
            <a:off x="1214438" y="2006204"/>
            <a:ext cx="864394" cy="188119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>
                <a:solidFill>
                  <a:srgbClr val="26338B"/>
                </a:solidFill>
              </a:rPr>
              <a:t>BTS « B »</a:t>
            </a:r>
          </a:p>
        </p:txBody>
      </p:sp>
      <p:sp>
        <p:nvSpPr>
          <p:cNvPr id="89096" name="AutoShape 7"/>
          <p:cNvSpPr>
            <a:spLocks noChangeArrowheads="1"/>
          </p:cNvSpPr>
          <p:nvPr/>
        </p:nvSpPr>
        <p:spPr bwMode="auto">
          <a:xfrm>
            <a:off x="2132410" y="2408635"/>
            <a:ext cx="1754981" cy="189309"/>
          </a:xfrm>
          <a:prstGeom prst="roundRect">
            <a:avLst>
              <a:gd name="adj" fmla="val 16667"/>
            </a:avLst>
          </a:prstGeom>
          <a:solidFill>
            <a:srgbClr val="51BAAA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850" b="1" dirty="0">
                <a:solidFill>
                  <a:srgbClr val="FFFFFF"/>
                </a:solidFill>
              </a:rPr>
              <a:t>OUI (proposition d</a:t>
            </a:r>
            <a:r>
              <a:rPr lang="ja-JP" altLang="fr-FR" sz="850" b="1" dirty="0">
                <a:solidFill>
                  <a:srgbClr val="FFFFFF"/>
                </a:solidFill>
              </a:rPr>
              <a:t>’</a:t>
            </a:r>
            <a:r>
              <a:rPr lang="fr-FR" altLang="fr-FR" sz="850" b="1" dirty="0">
                <a:solidFill>
                  <a:srgbClr val="FFFFFF"/>
                </a:solidFill>
              </a:rPr>
              <a:t>admission)</a:t>
            </a:r>
          </a:p>
        </p:txBody>
      </p:sp>
      <p:sp>
        <p:nvSpPr>
          <p:cNvPr id="89097" name="AutoShape 8"/>
          <p:cNvSpPr>
            <a:spLocks noChangeArrowheads="1"/>
          </p:cNvSpPr>
          <p:nvPr/>
        </p:nvSpPr>
        <p:spPr bwMode="auto">
          <a:xfrm>
            <a:off x="1218010" y="2397919"/>
            <a:ext cx="864394" cy="18931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 dirty="0" smtClean="0">
                <a:solidFill>
                  <a:srgbClr val="26338B"/>
                </a:solidFill>
              </a:rPr>
              <a:t>BUT </a:t>
            </a:r>
            <a:r>
              <a:rPr lang="fr-FR" altLang="fr-FR" sz="975" b="1" dirty="0">
                <a:solidFill>
                  <a:srgbClr val="26338B"/>
                </a:solidFill>
              </a:rPr>
              <a:t>« F »</a:t>
            </a:r>
          </a:p>
        </p:txBody>
      </p:sp>
      <p:sp>
        <p:nvSpPr>
          <p:cNvPr id="89098" name="AutoShape 9"/>
          <p:cNvSpPr>
            <a:spLocks noChangeArrowheads="1"/>
          </p:cNvSpPr>
          <p:nvPr/>
        </p:nvSpPr>
        <p:spPr bwMode="auto">
          <a:xfrm>
            <a:off x="2126457" y="2803923"/>
            <a:ext cx="1754981" cy="188119"/>
          </a:xfrm>
          <a:prstGeom prst="roundRect">
            <a:avLst>
              <a:gd name="adj" fmla="val 16667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850" b="1" dirty="0">
                <a:solidFill>
                  <a:srgbClr val="FFFFFF"/>
                </a:solidFill>
              </a:rPr>
              <a:t>En attente d</a:t>
            </a:r>
            <a:r>
              <a:rPr lang="ja-JP" altLang="fr-FR" sz="850" b="1" dirty="0">
                <a:solidFill>
                  <a:srgbClr val="FFFFFF"/>
                </a:solidFill>
              </a:rPr>
              <a:t>’</a:t>
            </a:r>
            <a:r>
              <a:rPr lang="fr-FR" altLang="fr-FR" sz="850" b="1" dirty="0">
                <a:solidFill>
                  <a:srgbClr val="FFFFFF"/>
                </a:solidFill>
              </a:rPr>
              <a:t>une place</a:t>
            </a:r>
          </a:p>
        </p:txBody>
      </p:sp>
      <p:sp>
        <p:nvSpPr>
          <p:cNvPr id="89099" name="AutoShape 10"/>
          <p:cNvSpPr>
            <a:spLocks noChangeArrowheads="1"/>
          </p:cNvSpPr>
          <p:nvPr/>
        </p:nvSpPr>
        <p:spPr bwMode="auto">
          <a:xfrm>
            <a:off x="4030266" y="2818210"/>
            <a:ext cx="161925" cy="154781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89100" name="AutoShape 11"/>
          <p:cNvSpPr>
            <a:spLocks noChangeArrowheads="1"/>
          </p:cNvSpPr>
          <p:nvPr/>
        </p:nvSpPr>
        <p:spPr bwMode="auto">
          <a:xfrm>
            <a:off x="1212057" y="2793207"/>
            <a:ext cx="864394" cy="188119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975" b="1" dirty="0" smtClean="0">
                <a:solidFill>
                  <a:srgbClr val="26338B"/>
                </a:solidFill>
              </a:rPr>
              <a:t>BUT </a:t>
            </a:r>
            <a:r>
              <a:rPr lang="fr-FR" altLang="fr-FR" sz="975" b="1" dirty="0">
                <a:solidFill>
                  <a:srgbClr val="26338B"/>
                </a:solidFill>
              </a:rPr>
              <a:t>« G »</a:t>
            </a:r>
          </a:p>
        </p:txBody>
      </p:sp>
      <p:sp>
        <p:nvSpPr>
          <p:cNvPr id="89101" name="AutoShape 12"/>
          <p:cNvSpPr>
            <a:spLocks noChangeArrowheads="1"/>
          </p:cNvSpPr>
          <p:nvPr/>
        </p:nvSpPr>
        <p:spPr bwMode="auto">
          <a:xfrm>
            <a:off x="4273154" y="2787254"/>
            <a:ext cx="1754981" cy="189309"/>
          </a:xfrm>
          <a:prstGeom prst="roundRect">
            <a:avLst>
              <a:gd name="adj" fmla="val 16667"/>
            </a:avLst>
          </a:prstGeom>
          <a:solidFill>
            <a:srgbClr val="51BAAA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850" b="1" dirty="0">
                <a:solidFill>
                  <a:srgbClr val="FFFFFF"/>
                </a:solidFill>
              </a:rPr>
              <a:t>OUI (proposition d</a:t>
            </a:r>
            <a:r>
              <a:rPr lang="ja-JP" altLang="fr-FR" sz="850" b="1" dirty="0">
                <a:solidFill>
                  <a:srgbClr val="FFFFFF"/>
                </a:solidFill>
              </a:rPr>
              <a:t>’</a:t>
            </a:r>
            <a:r>
              <a:rPr lang="fr-FR" altLang="fr-FR" sz="850" b="1" dirty="0">
                <a:solidFill>
                  <a:srgbClr val="FFFFFF"/>
                </a:solidFill>
              </a:rPr>
              <a:t>admission)</a:t>
            </a:r>
          </a:p>
        </p:txBody>
      </p:sp>
      <p:sp>
        <p:nvSpPr>
          <p:cNvPr id="89102" name="AutoShape 13"/>
          <p:cNvSpPr>
            <a:spLocks noChangeArrowheads="1"/>
          </p:cNvSpPr>
          <p:nvPr/>
        </p:nvSpPr>
        <p:spPr bwMode="auto">
          <a:xfrm>
            <a:off x="6128147" y="2815829"/>
            <a:ext cx="161925" cy="154781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89103" name="AutoShape 14"/>
          <p:cNvSpPr>
            <a:spLocks noChangeArrowheads="1"/>
          </p:cNvSpPr>
          <p:nvPr/>
        </p:nvSpPr>
        <p:spPr bwMode="auto">
          <a:xfrm>
            <a:off x="6367463" y="2778919"/>
            <a:ext cx="620316" cy="18931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850" b="1" dirty="0">
                <a:solidFill>
                  <a:srgbClr val="26338B"/>
                </a:solidFill>
              </a:rPr>
              <a:t>Accepte</a:t>
            </a:r>
          </a:p>
        </p:txBody>
      </p:sp>
      <p:sp>
        <p:nvSpPr>
          <p:cNvPr id="89104" name="AutoShape 15"/>
          <p:cNvSpPr>
            <a:spLocks noChangeArrowheads="1"/>
          </p:cNvSpPr>
          <p:nvPr/>
        </p:nvSpPr>
        <p:spPr bwMode="auto">
          <a:xfrm>
            <a:off x="4030267" y="2431257"/>
            <a:ext cx="2268140" cy="154781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89105" name="AutoShape 16"/>
          <p:cNvSpPr>
            <a:spLocks noChangeArrowheads="1"/>
          </p:cNvSpPr>
          <p:nvPr/>
        </p:nvSpPr>
        <p:spPr bwMode="auto">
          <a:xfrm>
            <a:off x="6371035" y="2427685"/>
            <a:ext cx="621506" cy="189309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85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89106" name="AutoShape 17"/>
          <p:cNvSpPr>
            <a:spLocks noChangeArrowheads="1"/>
          </p:cNvSpPr>
          <p:nvPr/>
        </p:nvSpPr>
        <p:spPr bwMode="auto">
          <a:xfrm>
            <a:off x="6375798" y="2031207"/>
            <a:ext cx="620315" cy="188119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/>
          <a:p>
            <a:pPr algn="ctr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85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994297" y="3289698"/>
            <a:ext cx="5428059" cy="13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168275" indent="-168275"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1pPr>
            <a:lvl2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2pPr>
            <a:lvl3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3pPr>
            <a:lvl4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4pPr>
            <a:lvl5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FFFFFF"/>
                </a:solidFill>
                <a:latin typeface="Calibri" pitchFamily="32" charset="0"/>
                <a:ea typeface="MS PGothic" pitchFamily="32" charset="-128"/>
              </a:defRPr>
            </a:lvl9pPr>
          </a:lstStyle>
          <a:p>
            <a:pPr eaLnBrk="1" hangingPunct="1">
              <a:buClr>
                <a:srgbClr val="26338B"/>
              </a:buClr>
              <a:buSzPct val="100000"/>
              <a:buFont typeface="Arial" charset="0"/>
              <a:buChar char="•"/>
              <a:defRPr/>
            </a:pPr>
            <a:r>
              <a:rPr lang="fr-FR" sz="1050" dirty="0" smtClean="0">
                <a:solidFill>
                  <a:srgbClr val="26338B"/>
                </a:solidFill>
              </a:rPr>
              <a:t>Emma </a:t>
            </a:r>
            <a:r>
              <a:rPr lang="fr-FR" sz="1050" dirty="0">
                <a:solidFill>
                  <a:srgbClr val="26338B"/>
                </a:solidFill>
              </a:rPr>
              <a:t>accepte la proposition </a:t>
            </a:r>
            <a:r>
              <a:rPr lang="fr-FR" sz="1050" dirty="0" smtClean="0">
                <a:solidFill>
                  <a:srgbClr val="26338B"/>
                </a:solidFill>
              </a:rPr>
              <a:t>d’admission </a:t>
            </a:r>
            <a:r>
              <a:rPr lang="fr-FR" sz="1050" dirty="0">
                <a:solidFill>
                  <a:srgbClr val="26338B"/>
                </a:solidFill>
              </a:rPr>
              <a:t>au </a:t>
            </a:r>
            <a:r>
              <a:rPr lang="fr-FR" sz="1050" dirty="0" smtClean="0">
                <a:solidFill>
                  <a:srgbClr val="26338B"/>
                </a:solidFill>
              </a:rPr>
              <a:t>BUT </a:t>
            </a:r>
            <a:r>
              <a:rPr lang="fr-FR" sz="1050" dirty="0">
                <a:solidFill>
                  <a:srgbClr val="26338B"/>
                </a:solidFill>
              </a:rPr>
              <a:t>« G ». </a:t>
            </a:r>
          </a:p>
          <a:p>
            <a:pPr marL="127397">
              <a:buSzPct val="100000"/>
              <a:defRPr/>
            </a:pPr>
            <a:endParaRPr lang="fr-FR" sz="1050" dirty="0">
              <a:solidFill>
                <a:srgbClr val="26338B"/>
              </a:solidFill>
            </a:endParaRPr>
          </a:p>
          <a:p>
            <a:pPr eaLnBrk="1" hangingPunct="1">
              <a:buClr>
                <a:srgbClr val="26338B"/>
              </a:buClr>
              <a:buSzPct val="100000"/>
              <a:buFont typeface="Arial" charset="0"/>
              <a:buChar char="•"/>
              <a:defRPr/>
            </a:pPr>
            <a:r>
              <a:rPr lang="fr-FR" sz="1050" dirty="0">
                <a:solidFill>
                  <a:srgbClr val="26338B"/>
                </a:solidFill>
              </a:rPr>
              <a:t>Elle renonce donc au </a:t>
            </a:r>
            <a:r>
              <a:rPr lang="fr-FR" sz="1050" dirty="0" smtClean="0">
                <a:solidFill>
                  <a:srgbClr val="26338B"/>
                </a:solidFill>
              </a:rPr>
              <a:t>BUT </a:t>
            </a:r>
            <a:r>
              <a:rPr lang="fr-FR" sz="1050" dirty="0">
                <a:solidFill>
                  <a:srgbClr val="26338B"/>
                </a:solidFill>
              </a:rPr>
              <a:t>« F » </a:t>
            </a:r>
            <a:r>
              <a:rPr lang="fr-FR" sz="1050" dirty="0" smtClean="0">
                <a:solidFill>
                  <a:srgbClr val="26338B"/>
                </a:solidFill>
              </a:rPr>
              <a:t>qu</a:t>
            </a:r>
            <a:r>
              <a:rPr lang="fr-FR" altLang="ja-JP" sz="1050" dirty="0" smtClean="0">
                <a:solidFill>
                  <a:srgbClr val="26338B"/>
                </a:solidFill>
              </a:rPr>
              <a:t>’e</a:t>
            </a:r>
            <a:r>
              <a:rPr lang="fr-FR" sz="1050" dirty="0" smtClean="0">
                <a:solidFill>
                  <a:srgbClr val="26338B"/>
                </a:solidFill>
              </a:rPr>
              <a:t>lle </a:t>
            </a:r>
            <a:r>
              <a:rPr lang="fr-FR" sz="1050" dirty="0">
                <a:solidFill>
                  <a:srgbClr val="26338B"/>
                </a:solidFill>
              </a:rPr>
              <a:t>avait précédemment accepté et renonce aussi à son vœu de BTS « B » en attente car il l</a:t>
            </a:r>
            <a:r>
              <a:rPr lang="ja-JP" altLang="fr-FR" sz="1050" dirty="0">
                <a:solidFill>
                  <a:srgbClr val="26338B"/>
                </a:solidFill>
              </a:rPr>
              <a:t>’</a:t>
            </a:r>
            <a:r>
              <a:rPr lang="fr-FR" sz="1050" dirty="0">
                <a:solidFill>
                  <a:srgbClr val="26338B"/>
                </a:solidFill>
              </a:rPr>
              <a:t>intéresse moins que le </a:t>
            </a:r>
            <a:r>
              <a:rPr lang="fr-FR" sz="1050" dirty="0" smtClean="0">
                <a:solidFill>
                  <a:srgbClr val="26338B"/>
                </a:solidFill>
              </a:rPr>
              <a:t>BUT </a:t>
            </a:r>
            <a:r>
              <a:rPr lang="fr-FR" sz="1050" dirty="0">
                <a:solidFill>
                  <a:srgbClr val="26338B"/>
                </a:solidFill>
              </a:rPr>
              <a:t>« G » </a:t>
            </a:r>
            <a:r>
              <a:rPr lang="fr-FR" sz="1050" dirty="0" smtClean="0">
                <a:solidFill>
                  <a:srgbClr val="26338B"/>
                </a:solidFill>
              </a:rPr>
              <a:t>qu</a:t>
            </a:r>
            <a:r>
              <a:rPr lang="fr-FR" altLang="ja-JP" sz="1050" dirty="0" smtClean="0">
                <a:solidFill>
                  <a:srgbClr val="26338B"/>
                </a:solidFill>
              </a:rPr>
              <a:t>’</a:t>
            </a:r>
            <a:r>
              <a:rPr lang="fr-FR" sz="1050" dirty="0" smtClean="0">
                <a:solidFill>
                  <a:srgbClr val="26338B"/>
                </a:solidFill>
              </a:rPr>
              <a:t>elle </a:t>
            </a:r>
            <a:r>
              <a:rPr lang="fr-FR" sz="1050" dirty="0">
                <a:solidFill>
                  <a:srgbClr val="26338B"/>
                </a:solidFill>
              </a:rPr>
              <a:t>vient d</a:t>
            </a:r>
            <a:r>
              <a:rPr lang="ja-JP" altLang="fr-FR" sz="1050" dirty="0">
                <a:solidFill>
                  <a:srgbClr val="26338B"/>
                </a:solidFill>
              </a:rPr>
              <a:t>’</a:t>
            </a:r>
            <a:r>
              <a:rPr lang="fr-FR" sz="1050" dirty="0">
                <a:solidFill>
                  <a:srgbClr val="26338B"/>
                </a:solidFill>
              </a:rPr>
              <a:t>accepter.</a:t>
            </a:r>
          </a:p>
          <a:p>
            <a:pPr marL="127397">
              <a:buSzPct val="100000"/>
              <a:defRPr/>
            </a:pPr>
            <a:endParaRPr lang="fr-FR" sz="1050" dirty="0">
              <a:solidFill>
                <a:srgbClr val="26338B"/>
              </a:solidFill>
            </a:endParaRPr>
          </a:p>
          <a:p>
            <a:pPr eaLnBrk="1" hangingPunct="1">
              <a:buClr>
                <a:srgbClr val="26338B"/>
              </a:buClr>
              <a:buSzPct val="100000"/>
              <a:buFont typeface="Arial" charset="0"/>
              <a:buChar char="•"/>
              <a:defRPr/>
            </a:pPr>
            <a:r>
              <a:rPr lang="fr-FR" sz="1050" dirty="0">
                <a:solidFill>
                  <a:srgbClr val="26338B"/>
                </a:solidFill>
              </a:rPr>
              <a:t>Il ne lui reste plus </a:t>
            </a:r>
            <a:r>
              <a:rPr lang="fr-FR" sz="1050" dirty="0" smtClean="0">
                <a:solidFill>
                  <a:srgbClr val="26338B"/>
                </a:solidFill>
              </a:rPr>
              <a:t>qu’à </a:t>
            </a:r>
            <a:r>
              <a:rPr lang="fr-FR" sz="1050" dirty="0">
                <a:solidFill>
                  <a:srgbClr val="26338B"/>
                </a:solidFill>
              </a:rPr>
              <a:t>s</a:t>
            </a:r>
            <a:r>
              <a:rPr lang="ja-JP" altLang="fr-FR" sz="1050" dirty="0">
                <a:solidFill>
                  <a:srgbClr val="26338B"/>
                </a:solidFill>
              </a:rPr>
              <a:t>’</a:t>
            </a:r>
            <a:r>
              <a:rPr lang="fr-FR" sz="1050" dirty="0">
                <a:solidFill>
                  <a:srgbClr val="26338B"/>
                </a:solidFill>
              </a:rPr>
              <a:t>inscrire administrativement au </a:t>
            </a:r>
            <a:r>
              <a:rPr lang="fr-FR" sz="1050" dirty="0" smtClean="0">
                <a:solidFill>
                  <a:srgbClr val="26338B"/>
                </a:solidFill>
              </a:rPr>
              <a:t>BUT </a:t>
            </a:r>
            <a:r>
              <a:rPr lang="fr-FR" sz="1050" dirty="0">
                <a:solidFill>
                  <a:srgbClr val="26338B"/>
                </a:solidFill>
              </a:rPr>
              <a:t>« G » une fois les résultats du bac connus.</a:t>
            </a:r>
          </a:p>
          <a:p>
            <a:pPr marL="127397">
              <a:buSzPct val="100000"/>
              <a:defRPr/>
            </a:pPr>
            <a:endParaRPr lang="fr-FR" sz="1050" dirty="0">
              <a:solidFill>
                <a:srgbClr val="26338B"/>
              </a:solidFill>
            </a:endParaRP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3960019" y="1629966"/>
            <a:ext cx="2051447" cy="37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975" b="1" dirty="0" smtClean="0">
                <a:solidFill>
                  <a:srgbClr val="26338B"/>
                </a:solidFill>
              </a:rPr>
              <a:t>Emma </a:t>
            </a:r>
            <a:r>
              <a:rPr lang="fr-FR" altLang="fr-FR" sz="975" b="1" dirty="0">
                <a:solidFill>
                  <a:srgbClr val="26338B"/>
                </a:solidFill>
              </a:rPr>
              <a:t>reçoit une nouvelle proposition  le </a:t>
            </a:r>
            <a:r>
              <a:rPr lang="fr-FR" altLang="fr-FR" sz="975" b="1" dirty="0" smtClean="0">
                <a:solidFill>
                  <a:srgbClr val="26338B"/>
                </a:solidFill>
              </a:rPr>
              <a:t>30 </a:t>
            </a:r>
            <a:r>
              <a:rPr lang="fr-FR" altLang="fr-FR" sz="975" b="1" dirty="0">
                <a:solidFill>
                  <a:srgbClr val="26338B"/>
                </a:solidFill>
              </a:rPr>
              <a:t>mai</a:t>
            </a:r>
          </a:p>
        </p:txBody>
      </p:sp>
      <p:sp>
        <p:nvSpPr>
          <p:cNvPr id="89109" name="AutoShape 21"/>
          <p:cNvSpPr>
            <a:spLocks noChangeArrowheads="1"/>
          </p:cNvSpPr>
          <p:nvPr/>
        </p:nvSpPr>
        <p:spPr bwMode="auto">
          <a:xfrm>
            <a:off x="4030267" y="2045494"/>
            <a:ext cx="2268140" cy="154781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26338B"/>
          </a:solidFill>
          <a:ln>
            <a:noFill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6286501" y="1639492"/>
            <a:ext cx="1403747" cy="37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975" b="1" dirty="0" smtClean="0">
                <a:solidFill>
                  <a:srgbClr val="26338B"/>
                </a:solidFill>
              </a:rPr>
              <a:t>31 </a:t>
            </a:r>
            <a:r>
              <a:rPr lang="fr-FR" altLang="fr-FR" sz="975" b="1" dirty="0">
                <a:solidFill>
                  <a:srgbClr val="26338B"/>
                </a:solidFill>
              </a:rPr>
              <a:t>mai : réponses </a:t>
            </a:r>
            <a:r>
              <a:rPr lang="fr-FR" altLang="fr-FR" sz="975" b="1" dirty="0" smtClean="0">
                <a:solidFill>
                  <a:srgbClr val="26338B"/>
                </a:solidFill>
              </a:rPr>
              <a:t>d’Emma</a:t>
            </a:r>
            <a:endParaRPr lang="fr-FR" altLang="fr-FR" sz="975" b="1" dirty="0">
              <a:solidFill>
                <a:srgbClr val="26338B"/>
              </a:solidFill>
            </a:endParaRPr>
          </a:p>
        </p:txBody>
      </p:sp>
      <p:sp>
        <p:nvSpPr>
          <p:cNvPr id="89111" name="AutoShape 23"/>
          <p:cNvSpPr>
            <a:spLocks/>
          </p:cNvSpPr>
          <p:nvPr/>
        </p:nvSpPr>
        <p:spPr bwMode="auto">
          <a:xfrm>
            <a:off x="7033023" y="2072879"/>
            <a:ext cx="216694" cy="864394"/>
          </a:xfrm>
          <a:prstGeom prst="rightBrace">
            <a:avLst>
              <a:gd name="adj1" fmla="val 8329"/>
              <a:gd name="adj2" fmla="val 50000"/>
            </a:avLst>
          </a:prstGeom>
          <a:noFill/>
          <a:ln w="15840" cap="sq">
            <a:solidFill>
              <a:srgbClr val="26338B"/>
            </a:solidFill>
            <a:miter lim="800000"/>
            <a:headEnd/>
            <a:tailEnd/>
          </a:ln>
          <a:effectLst>
            <a:outerShdw dist="20160" dir="5400000" algn="ctr" rotWithShape="0">
              <a:srgbClr val="808080">
                <a:alpha val="38033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1350"/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7285435" y="2234804"/>
            <a:ext cx="701278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900" b="1" dirty="0" smtClean="0">
                <a:solidFill>
                  <a:srgbClr val="26338B"/>
                </a:solidFill>
              </a:rPr>
              <a:t>s</a:t>
            </a:r>
            <a:r>
              <a:rPr lang="ja-JP" altLang="fr-FR" sz="900" b="1" dirty="0">
                <a:solidFill>
                  <a:srgbClr val="26338B"/>
                </a:solidFill>
              </a:rPr>
              <a:t>’</a:t>
            </a:r>
            <a:r>
              <a:rPr lang="fr-FR" altLang="fr-FR" sz="900" b="1" dirty="0">
                <a:solidFill>
                  <a:srgbClr val="26338B"/>
                </a:solidFill>
              </a:rPr>
              <a:t>inscrit en </a:t>
            </a:r>
            <a:r>
              <a:rPr lang="fr-FR" altLang="fr-FR" sz="900" b="1" dirty="0" smtClean="0">
                <a:solidFill>
                  <a:srgbClr val="26338B"/>
                </a:solidFill>
              </a:rPr>
              <a:t>BUT </a:t>
            </a:r>
            <a:r>
              <a:rPr lang="fr-FR" altLang="fr-FR" sz="900" b="1" dirty="0">
                <a:solidFill>
                  <a:srgbClr val="26338B"/>
                </a:solidFill>
              </a:rPr>
              <a:t>« G »</a:t>
            </a:r>
          </a:p>
        </p:txBody>
      </p:sp>
    </p:spTree>
    <p:extLst>
      <p:ext uri="{BB962C8B-B14F-4D97-AF65-F5344CB8AC3E}">
        <p14:creationId xmlns="" xmlns:p14="http://schemas.microsoft.com/office/powerpoint/2010/main" val="26084961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336" y="708212"/>
            <a:ext cx="8801663" cy="639403"/>
          </a:xfrm>
        </p:spPr>
        <p:txBody>
          <a:bodyPr/>
          <a:lstStyle/>
          <a:p>
            <a:r>
              <a:rPr lang="fr-FR" sz="2400" dirty="0"/>
              <a:t>La phase d’admission principale du 27 mai au 16 juillet 2021 </a:t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6" y="1192306"/>
            <a:ext cx="8424000" cy="3447178"/>
          </a:xfrm>
        </p:spPr>
        <p:txBody>
          <a:bodyPr/>
          <a:lstStyle/>
          <a:p>
            <a:pPr marL="285750" lvl="0" indent="-285750" defTabSz="457200"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bg2"/>
                </a:solidFill>
              </a:rPr>
              <a:t>Le </a:t>
            </a:r>
            <a:r>
              <a:rPr lang="fr-FR" sz="1600" b="1" dirty="0">
                <a:solidFill>
                  <a:schemeClr val="bg2"/>
                </a:solidFill>
              </a:rPr>
              <a:t>27 mai 2021: </a:t>
            </a:r>
            <a:r>
              <a:rPr lang="fr-FR" sz="1600" b="1" dirty="0" smtClean="0">
                <a:solidFill>
                  <a:schemeClr val="bg2"/>
                </a:solidFill>
              </a:rPr>
              <a:t>le </a:t>
            </a:r>
            <a:r>
              <a:rPr lang="fr-FR" sz="1600" b="1" dirty="0">
                <a:solidFill>
                  <a:schemeClr val="bg2"/>
                </a:solidFill>
              </a:rPr>
              <a:t>lycéen prend connaissance des réponses des établissements pour chaque vœu </a:t>
            </a:r>
            <a:r>
              <a:rPr lang="fr-FR" sz="1600" b="1" dirty="0" smtClean="0">
                <a:solidFill>
                  <a:schemeClr val="bg2"/>
                </a:solidFill>
              </a:rPr>
              <a:t>confirmé</a:t>
            </a:r>
          </a:p>
          <a:p>
            <a:pPr marL="285750" lvl="0" indent="-285750" defTabSz="457200"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chemeClr val="bg2"/>
              </a:solidFill>
            </a:endParaRPr>
          </a:p>
          <a:p>
            <a:pPr marL="285750" lvl="0" indent="-285750" defTabSz="457200"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bg2"/>
                </a:solidFill>
              </a:rPr>
              <a:t>Il reçoit </a:t>
            </a:r>
            <a:r>
              <a:rPr lang="fr-FR" sz="1600" b="1" dirty="0">
                <a:solidFill>
                  <a:schemeClr val="bg2"/>
                </a:solidFill>
              </a:rPr>
              <a:t>les propositions d’admission au fur et à mesure et en continu </a:t>
            </a:r>
            <a:r>
              <a:rPr lang="fr-FR" sz="1600" b="1" dirty="0">
                <a:solidFill>
                  <a:srgbClr val="3D566E"/>
                </a:solidFill>
              </a:rPr>
              <a:t>: </a:t>
            </a:r>
            <a:r>
              <a:rPr lang="fr-FR" sz="1600" dirty="0"/>
              <a:t>chaque fois qu’un candidat fait un choix entre plusieurs propositions, il libère des places qui sont immédiatement proposées à d’autres candidats en liste d’attente</a:t>
            </a:r>
            <a:r>
              <a:rPr lang="fr-FR" sz="1600" dirty="0" smtClean="0"/>
              <a:t>.</a:t>
            </a:r>
          </a:p>
          <a:p>
            <a:pPr marL="285750" lvl="0" indent="-285750" defTabSz="457200"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 defTabSz="457200"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 smtClean="0"/>
              <a:t>Il doit obligatoirement répondre </a:t>
            </a:r>
            <a:r>
              <a:rPr lang="fr-FR" sz="1600" dirty="0"/>
              <a:t>à </a:t>
            </a:r>
            <a:r>
              <a:rPr lang="fr-FR" sz="1600" b="1" dirty="0">
                <a:solidFill>
                  <a:schemeClr val="bg2"/>
                </a:solidFill>
              </a:rPr>
              <a:t>TOUTES  les propositions d’admission </a:t>
            </a:r>
            <a:r>
              <a:rPr lang="fr-FR" sz="1600" dirty="0" smtClean="0"/>
              <a:t>reçues</a:t>
            </a:r>
            <a:r>
              <a:rPr lang="fr-FR" sz="1600" dirty="0" smtClean="0">
                <a:solidFill>
                  <a:srgbClr val="C00000"/>
                </a:solidFill>
              </a:rPr>
              <a:t>, </a:t>
            </a:r>
            <a:r>
              <a:rPr lang="fr-FR" sz="1600" b="1" dirty="0" smtClean="0">
                <a:solidFill>
                  <a:schemeClr val="bg2"/>
                </a:solidFill>
              </a:rPr>
              <a:t>avant la date limite de </a:t>
            </a:r>
            <a:r>
              <a:rPr lang="fr-FR" sz="1600" b="1" dirty="0">
                <a:solidFill>
                  <a:schemeClr val="bg2"/>
                </a:solidFill>
              </a:rPr>
              <a:t>réponse </a:t>
            </a:r>
            <a:r>
              <a:rPr lang="fr-FR" sz="1600" b="1" dirty="0" smtClean="0">
                <a:solidFill>
                  <a:schemeClr val="bg2"/>
                </a:solidFill>
              </a:rPr>
              <a:t>indiquée </a:t>
            </a:r>
            <a:r>
              <a:rPr lang="fr-FR" sz="1600" b="1" dirty="0">
                <a:solidFill>
                  <a:schemeClr val="bg2"/>
                </a:solidFill>
              </a:rPr>
              <a:t>pour chacune </a:t>
            </a:r>
            <a:r>
              <a:rPr lang="fr-FR" sz="1600" b="1" dirty="0" smtClean="0">
                <a:solidFill>
                  <a:schemeClr val="bg2"/>
                </a:solidFill>
              </a:rPr>
              <a:t>dans le dossier </a:t>
            </a:r>
            <a:r>
              <a:rPr lang="fr-FR" sz="1600" dirty="0" smtClean="0"/>
              <a:t>et </a:t>
            </a:r>
            <a:r>
              <a:rPr lang="fr-FR" sz="1600" dirty="0"/>
              <a:t>choisit ou non de maintenir en attente les éventuels autres vœux</a:t>
            </a:r>
          </a:p>
          <a:p>
            <a:pPr marL="285750" lvl="0" indent="-285750" defTabSz="457200"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3D566E"/>
              </a:solidFill>
            </a:endParaRPr>
          </a:p>
          <a:p>
            <a:pPr marL="285750" indent="-285750" defTabSz="457200"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bg2"/>
                </a:solidFill>
              </a:rPr>
              <a:t>Pour </a:t>
            </a:r>
            <a:r>
              <a:rPr lang="fr-FR" sz="1600" b="1" dirty="0">
                <a:solidFill>
                  <a:schemeClr val="bg2"/>
                </a:solidFill>
              </a:rPr>
              <a:t>aider les candidats en liste d’attente à suivre sa situation qui évolue en fonction des places libérées</a:t>
            </a:r>
            <a:r>
              <a:rPr lang="fr-FR" sz="1600" dirty="0">
                <a:solidFill>
                  <a:srgbClr val="3D566E"/>
                </a:solidFill>
              </a:rPr>
              <a:t>, </a:t>
            </a:r>
            <a:r>
              <a:rPr lang="fr-FR" sz="1600" dirty="0"/>
              <a:t>des indicateurs seront disponibles pour chaque vœu 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6C40C0D-8474-4FED-8256-9708D2E73068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21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900001"/>
            <a:ext cx="8784001" cy="447614"/>
          </a:xfrm>
        </p:spPr>
        <p:txBody>
          <a:bodyPr/>
          <a:lstStyle/>
          <a:p>
            <a:r>
              <a:rPr lang="fr-FR" sz="2400"/>
              <a:t>Comment répondre aux propositions d’admission ? (1/3)</a:t>
            </a:r>
            <a:br>
              <a:rPr lang="fr-FR" sz="2400"/>
            </a:br>
            <a:r>
              <a:rPr lang="fr-FR" sz="2400"/>
              <a:t/>
            </a:r>
            <a:br>
              <a:rPr lang="fr-FR" sz="2400"/>
            </a:br>
            <a:endParaRPr lang="fr-FR" sz="2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6C40C0D-8474-4FED-8256-9708D2E73068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251520" y="1563638"/>
            <a:ext cx="8784002" cy="1800200"/>
          </a:xfrm>
        </p:spPr>
        <p:txBody>
          <a:bodyPr/>
          <a:lstStyle/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800" b="1" dirty="0"/>
              <a:t>Les délais à respecter </a:t>
            </a:r>
            <a:r>
              <a:rPr lang="fr-FR" sz="1800" b="1" dirty="0">
                <a:solidFill>
                  <a:srgbClr val="3D566E"/>
                </a:solidFill>
              </a:rPr>
              <a:t>pour accepter (ou refuser) une proposition d’admission :</a:t>
            </a:r>
            <a:endParaRPr lang="fr-FR" sz="1800" b="1" dirty="0">
              <a:solidFill>
                <a:srgbClr val="F28E65"/>
              </a:solidFill>
            </a:endParaRP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ED7454"/>
              </a:buClr>
            </a:pPr>
            <a:r>
              <a:rPr lang="fr-FR" sz="1800" b="1" dirty="0">
                <a:solidFill>
                  <a:schemeClr val="bg2"/>
                </a:solidFill>
              </a:rPr>
              <a:t>Propositions reçues le 27 mai 2021 </a:t>
            </a:r>
            <a:r>
              <a:rPr lang="fr-FR" sz="1800" b="1" dirty="0">
                <a:solidFill>
                  <a:srgbClr val="0C5076"/>
                </a:solidFill>
              </a:rPr>
              <a:t>:</a:t>
            </a:r>
            <a:r>
              <a:rPr lang="fr-FR" sz="1800" b="1" dirty="0">
                <a:solidFill>
                  <a:srgbClr val="ED7454"/>
                </a:solidFill>
              </a:rPr>
              <a:t> </a:t>
            </a:r>
            <a:r>
              <a:rPr lang="fr-FR" sz="1800" b="1" dirty="0">
                <a:solidFill>
                  <a:srgbClr val="3D566E"/>
                </a:solidFill>
              </a:rPr>
              <a:t>vous avez 5 jours pour répondre (J+4)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ED7454"/>
              </a:buClr>
            </a:pPr>
            <a:r>
              <a:rPr lang="fr-FR" sz="1800" b="1" dirty="0">
                <a:solidFill>
                  <a:schemeClr val="bg2"/>
                </a:solidFill>
              </a:rPr>
              <a:t>Propositions reçues à partir du 28 mai 2021</a:t>
            </a:r>
            <a:r>
              <a:rPr lang="fr-FR" sz="1800" b="1" dirty="0">
                <a:solidFill>
                  <a:srgbClr val="ED7454"/>
                </a:solidFill>
              </a:rPr>
              <a:t> </a:t>
            </a:r>
            <a:r>
              <a:rPr lang="fr-FR" sz="1800" b="1" dirty="0">
                <a:solidFill>
                  <a:srgbClr val="3D566E"/>
                </a:solidFill>
              </a:rPr>
              <a:t>: vous avez 3 jours pour répondre (J+2)</a:t>
            </a:r>
            <a:endParaRPr lang="fr-FR" sz="1800" dirty="0">
              <a:solidFill>
                <a:srgbClr val="3D566E"/>
              </a:solidFill>
            </a:endParaRP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endParaRPr lang="fr-FR" sz="2000" dirty="0">
              <a:solidFill>
                <a:srgbClr val="3D566E"/>
              </a:solidFill>
              <a:latin typeface="Calibri"/>
            </a:endParaRP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endParaRPr lang="fr-FR" sz="2000" dirty="0">
              <a:solidFill>
                <a:srgbClr val="3D566E"/>
              </a:solidFill>
              <a:latin typeface="Calibri"/>
            </a:endParaRPr>
          </a:p>
          <a:p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93048" y="3363838"/>
            <a:ext cx="8527424" cy="1116000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/>
              <a:t>A savoir :</a:t>
            </a:r>
          </a:p>
          <a:p>
            <a:pPr>
              <a:defRPr/>
            </a:pPr>
            <a:r>
              <a:rPr lang="fr-FR" sz="1600"/>
              <a:t>- Les dates limites pour accepter ou refuser une proposition sont affichées  clairement dans le dossier candidat. </a:t>
            </a:r>
            <a:endParaRPr lang="fr-FR" sz="1600"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/>
              <a:t>- Si le candidat ne répond pas dans les délais, la proposition d’admission est supprimée</a:t>
            </a:r>
          </a:p>
        </p:txBody>
      </p:sp>
    </p:spTree>
    <p:extLst>
      <p:ext uri="{BB962C8B-B14F-4D97-AF65-F5344CB8AC3E}">
        <p14:creationId xmlns="" xmlns:p14="http://schemas.microsoft.com/office/powerpoint/2010/main" val="13805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8" y="808561"/>
            <a:ext cx="8784001" cy="447614"/>
          </a:xfrm>
        </p:spPr>
        <p:txBody>
          <a:bodyPr/>
          <a:lstStyle/>
          <a:p>
            <a:r>
              <a:rPr lang="fr-FR" sz="2400"/>
              <a:t>Comment répondre aux propositions d’admission ? (2/3)</a:t>
            </a:r>
            <a:br>
              <a:rPr lang="fr-FR" sz="2400"/>
            </a:br>
            <a:r>
              <a:rPr lang="fr-FR" sz="2400"/>
              <a:t/>
            </a:r>
            <a:br>
              <a:rPr lang="fr-FR" sz="2400"/>
            </a:br>
            <a:endParaRPr lang="fr-FR" sz="240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6" y="1248554"/>
            <a:ext cx="8622152" cy="3363878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>
                <a:solidFill>
                  <a:srgbClr val="3D566E"/>
                </a:solidFill>
              </a:rPr>
              <a:t> </a:t>
            </a:r>
            <a:r>
              <a:rPr lang="fr-FR" sz="1600" b="1" dirty="0"/>
              <a:t>Le lycéen reçoit une seule proposition d’admission et il a des vœux en attente :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>
                <a:solidFill>
                  <a:srgbClr val="0C5076"/>
                </a:solidFill>
              </a:rPr>
              <a:t>Il</a:t>
            </a:r>
            <a:r>
              <a:rPr lang="fr-FR" sz="1600" dirty="0">
                <a:solidFill>
                  <a:srgbClr val="3D566E"/>
                </a:solidFill>
              </a:rPr>
              <a:t> </a:t>
            </a:r>
            <a:r>
              <a:rPr lang="fr-FR" sz="1600" b="1" dirty="0">
                <a:solidFill>
                  <a:schemeClr val="bg2"/>
                </a:solidFill>
              </a:rPr>
              <a:t>accepte la proposition </a:t>
            </a:r>
            <a:r>
              <a:rPr lang="fr-FR" sz="1600" dirty="0">
                <a:solidFill>
                  <a:srgbClr val="0C5076"/>
                </a:solidFill>
              </a:rPr>
              <a:t>(ou y renonce). Il peut ensuite indiquer les vœux en attente qu’il souhaite conserver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>
                <a:solidFill>
                  <a:srgbClr val="0C5076"/>
                </a:solidFill>
              </a:rPr>
              <a:t>S’il accepte définitivement la proposition, cela signifie qu’il renonce à tous ses autres vœux.  Il consulte alors </a:t>
            </a:r>
            <a:r>
              <a:rPr lang="fr-FR" sz="1600" b="1" dirty="0">
                <a:solidFill>
                  <a:srgbClr val="0C5076"/>
                </a:solidFill>
              </a:rPr>
              <a:t>les </a:t>
            </a:r>
            <a:r>
              <a:rPr lang="fr-FR" sz="1600" b="1" dirty="0">
                <a:solidFill>
                  <a:schemeClr val="bg2"/>
                </a:solidFill>
              </a:rPr>
              <a:t>modalités d’inscription administrative </a:t>
            </a:r>
            <a:r>
              <a:rPr lang="fr-FR" sz="1600" dirty="0">
                <a:solidFill>
                  <a:srgbClr val="0C5076"/>
                </a:solidFill>
              </a:rPr>
              <a:t>de la formation acceptée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endParaRPr lang="fr-FR" sz="5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/>
              <a:t> Le lycéen reçoit plusieurs propositions d’admission et il a des vœux en attente :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 smtClean="0">
                <a:solidFill>
                  <a:srgbClr val="0C5076"/>
                </a:solidFill>
              </a:rPr>
              <a:t>Il doit faire un choix </a:t>
            </a:r>
            <a:r>
              <a:rPr lang="fr-FR" sz="1600" b="1" dirty="0">
                <a:solidFill>
                  <a:schemeClr val="bg2"/>
                </a:solidFill>
              </a:rPr>
              <a:t>ne peut accepter qu’une seule proposition à la fois</a:t>
            </a:r>
            <a:r>
              <a:rPr lang="fr-FR" sz="1600" dirty="0">
                <a:solidFill>
                  <a:srgbClr val="3D566E"/>
                </a:solidFill>
              </a:rPr>
              <a:t>. </a:t>
            </a:r>
            <a:r>
              <a:rPr lang="fr-FR" sz="1600" dirty="0">
                <a:solidFill>
                  <a:srgbClr val="0C5076"/>
                </a:solidFill>
              </a:rPr>
              <a:t>En faisant un choix entre plusieurs propositions, il libère des places pour d’autres candidats en attente </a:t>
            </a:r>
            <a:r>
              <a:rPr lang="fr-FR" sz="1600" dirty="0" smtClean="0">
                <a:solidFill>
                  <a:srgbClr val="0C5076"/>
                </a:solidFill>
              </a:rPr>
              <a:t>Il </a:t>
            </a:r>
            <a:r>
              <a:rPr lang="fr-FR" sz="1600" dirty="0">
                <a:solidFill>
                  <a:srgbClr val="0C5076"/>
                </a:solidFill>
              </a:rPr>
              <a:t>peut indiquer les vœux en attente qu’il souhaite conserver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>
                <a:solidFill>
                  <a:srgbClr val="0C5076"/>
                </a:solidFill>
              </a:rPr>
              <a:t>S’il accepte définitivement une proposition, cela signifie qu’il renonce aux autres vœux</a:t>
            </a:r>
            <a:r>
              <a:rPr lang="fr-FR" sz="1600" dirty="0">
                <a:solidFill>
                  <a:srgbClr val="3D566E"/>
                </a:solidFill>
              </a:rPr>
              <a:t>. </a:t>
            </a:r>
            <a:r>
              <a:rPr lang="fr-FR" sz="1600" dirty="0">
                <a:solidFill>
                  <a:srgbClr val="0C5076"/>
                </a:solidFill>
              </a:rPr>
              <a:t>Il consulte alors les </a:t>
            </a:r>
            <a:r>
              <a:rPr lang="fr-FR" sz="1600" b="1" dirty="0">
                <a:solidFill>
                  <a:schemeClr val="bg2"/>
                </a:solidFill>
              </a:rPr>
              <a:t>modalités d’inscription administrative </a:t>
            </a:r>
            <a:r>
              <a:rPr lang="fr-FR" sz="1600" dirty="0">
                <a:solidFill>
                  <a:srgbClr val="0C5076"/>
                </a:solidFill>
              </a:rPr>
              <a:t>de la formation acceptée</a:t>
            </a:r>
          </a:p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400" dirty="0">
              <a:solidFill>
                <a:srgbClr val="3D566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6C40C0D-8474-4FED-8256-9708D2E73068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805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8" y="900001"/>
            <a:ext cx="8784001" cy="447614"/>
          </a:xfrm>
        </p:spPr>
        <p:txBody>
          <a:bodyPr/>
          <a:lstStyle/>
          <a:p>
            <a:r>
              <a:rPr lang="fr-FR" sz="2400"/>
              <a:t>Comment répondre aux propositions d’admission ? (3/3)</a:t>
            </a:r>
            <a:br>
              <a:rPr lang="fr-FR" sz="2400"/>
            </a:br>
            <a:r>
              <a:rPr lang="fr-FR" sz="2400"/>
              <a:t/>
            </a:r>
            <a:br>
              <a:rPr lang="fr-FR" sz="2400"/>
            </a:br>
            <a:endParaRPr lang="fr-FR" sz="240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6" y="1419622"/>
            <a:ext cx="8622152" cy="3363878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/>
              <a:t>Le lycéen ne reçoit que des réponses « en attente »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>
                <a:solidFill>
                  <a:srgbClr val="0C5076"/>
                </a:solidFill>
              </a:rPr>
              <a:t> des </a:t>
            </a:r>
            <a:r>
              <a:rPr lang="fr-FR" sz="1600" b="1" dirty="0">
                <a:solidFill>
                  <a:schemeClr val="bg2"/>
                </a:solidFill>
              </a:rPr>
              <a:t>indicateurs</a:t>
            </a:r>
            <a:r>
              <a:rPr lang="fr-FR" sz="1600" dirty="0">
                <a:solidFill>
                  <a:srgbClr val="0C5076"/>
                </a:solidFill>
              </a:rPr>
              <a:t> s’affichent dans son dossier pour chaque vœu en attente et l’aident à </a:t>
            </a:r>
            <a:r>
              <a:rPr lang="fr-FR" sz="1600" b="1" dirty="0">
                <a:solidFill>
                  <a:schemeClr val="bg2"/>
                </a:solidFill>
              </a:rPr>
              <a:t>suivre sa situation </a:t>
            </a:r>
            <a:r>
              <a:rPr lang="fr-FR" sz="1600" dirty="0">
                <a:solidFill>
                  <a:srgbClr val="0C5076"/>
                </a:solidFill>
              </a:rPr>
              <a:t>qui évolue jusqu’au 14 juillet </a:t>
            </a:r>
            <a:r>
              <a:rPr lang="fr-FR" sz="1600" dirty="0" smtClean="0">
                <a:solidFill>
                  <a:srgbClr val="0C5076"/>
                </a:solidFill>
              </a:rPr>
              <a:t>en </a:t>
            </a:r>
            <a:r>
              <a:rPr lang="fr-FR" sz="1600" dirty="0">
                <a:solidFill>
                  <a:srgbClr val="0C5076"/>
                </a:solidFill>
              </a:rPr>
              <a:t>fonction des places libérées par d’autres candidats</a:t>
            </a:r>
          </a:p>
          <a:p>
            <a:pPr marL="457200" lvl="1" indent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</a:pPr>
            <a:endParaRPr lang="fr-FR" sz="1600" dirty="0">
              <a:solidFill>
                <a:srgbClr val="3D566E"/>
              </a:solidFill>
              <a:cs typeface="Arial"/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/>
              <a:t>Le lycéen ne reçoit que des réponses négatives (dans le cas où il n’a formulé que des vœux pour des formations sélectives)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 smtClean="0">
                <a:solidFill>
                  <a:srgbClr val="0C5076"/>
                </a:solidFill>
              </a:rPr>
              <a:t> dès le 27 mai 2021, il </a:t>
            </a:r>
            <a:r>
              <a:rPr lang="fr-FR" sz="1600" dirty="0">
                <a:solidFill>
                  <a:srgbClr val="0C5076"/>
                </a:solidFill>
              </a:rPr>
              <a:t>se </a:t>
            </a:r>
            <a:r>
              <a:rPr lang="fr-FR" sz="1600" dirty="0" smtClean="0">
                <a:solidFill>
                  <a:srgbClr val="0C5076"/>
                </a:solidFill>
              </a:rPr>
              <a:t>fait </a:t>
            </a:r>
            <a:r>
              <a:rPr lang="fr-FR" sz="1600" dirty="0">
                <a:solidFill>
                  <a:srgbClr val="0C5076"/>
                </a:solidFill>
              </a:rPr>
              <a:t>accompagner par </a:t>
            </a:r>
            <a:r>
              <a:rPr lang="fr-FR" sz="1600" dirty="0"/>
              <a:t>le </a:t>
            </a:r>
            <a:r>
              <a:rPr lang="fr-FR" sz="1600" b="1" dirty="0">
                <a:solidFill>
                  <a:schemeClr val="bg2"/>
                </a:solidFill>
              </a:rPr>
              <a:t> lycée ou  au CIO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b="1" dirty="0">
                <a:solidFill>
                  <a:schemeClr val="bg2"/>
                </a:solidFill>
              </a:rPr>
              <a:t>pour définir un nouveau projet d’orientation et préparer la phase </a:t>
            </a:r>
            <a:r>
              <a:rPr lang="fr-FR" sz="1600" b="1" dirty="0" smtClean="0">
                <a:solidFill>
                  <a:schemeClr val="bg2"/>
                </a:solidFill>
              </a:rPr>
              <a:t>complémentaire à partir du 16 juin</a:t>
            </a:r>
            <a:endParaRPr lang="fr-FR" sz="1600" b="1" dirty="0">
              <a:solidFill>
                <a:schemeClr val="bg2"/>
              </a:solidFill>
            </a:endParaRPr>
          </a:p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100" dirty="0">
              <a:solidFill>
                <a:srgbClr val="3D566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6C40C0D-8474-4FED-8256-9708D2E73068}" type="datetime1">
              <a:rPr lang="fr-FR" cap="all" smtClean="0"/>
              <a:pPr algn="r"/>
              <a:t>26/01/2021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93048" y="4316709"/>
            <a:ext cx="8527424" cy="684000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u="sng" dirty="0">
                <a:solidFill>
                  <a:srgbClr val="ED7454"/>
                </a:solidFill>
              </a:rPr>
              <a:t>A savoir </a:t>
            </a:r>
            <a:r>
              <a:rPr lang="fr-FR" sz="1600" dirty="0"/>
              <a:t>: la phase complémentaire permet de formuler jusqu’à 10 </a:t>
            </a:r>
            <a:r>
              <a:rPr lang="fr-FR" sz="1600" b="1" u="sng" dirty="0"/>
              <a:t>nouveaux</a:t>
            </a:r>
            <a:r>
              <a:rPr lang="fr-FR" sz="1600" dirty="0"/>
              <a:t> vœux dans des formations qui ont des places vacantes</a:t>
            </a:r>
          </a:p>
        </p:txBody>
      </p:sp>
    </p:spTree>
    <p:extLst>
      <p:ext uri="{BB962C8B-B14F-4D97-AF65-F5344CB8AC3E}">
        <p14:creationId xmlns="" xmlns:p14="http://schemas.microsoft.com/office/powerpoint/2010/main" val="20500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point d’étape obligatoire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9999" y="1440120"/>
            <a:ext cx="8424001" cy="3435886"/>
          </a:xfrm>
        </p:spPr>
        <p:txBody>
          <a:bodyPr/>
          <a:lstStyle/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chemeClr val="bg2"/>
                </a:solidFill>
              </a:rPr>
              <a:t>Quand ? </a:t>
            </a: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r>
              <a:rPr lang="fr-FR" sz="1600" b="1" dirty="0">
                <a:solidFill>
                  <a:srgbClr val="0C5076"/>
                </a:solidFill>
              </a:rPr>
              <a:t>Du 29 juin au 1</a:t>
            </a:r>
            <a:r>
              <a:rPr lang="fr-FR" sz="1600" b="1" baseline="30000" dirty="0">
                <a:solidFill>
                  <a:srgbClr val="0C5076"/>
                </a:solidFill>
              </a:rPr>
              <a:t>er</a:t>
            </a:r>
            <a:r>
              <a:rPr lang="fr-FR" sz="1600" b="1" dirty="0">
                <a:solidFill>
                  <a:srgbClr val="0C5076"/>
                </a:solidFill>
              </a:rPr>
              <a:t> juillet 2021</a:t>
            </a: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800" b="1" dirty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chemeClr val="bg2"/>
                </a:solidFill>
              </a:rPr>
              <a:t>Pour qui et pourquoi ?</a:t>
            </a:r>
            <a:endParaRPr lang="fr-FR" sz="1600" b="1" dirty="0">
              <a:solidFill>
                <a:schemeClr val="bg2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r>
              <a:rPr lang="fr-FR" sz="1600" b="1" dirty="0">
                <a:solidFill>
                  <a:srgbClr val="0C5076"/>
                </a:solidFill>
              </a:rPr>
              <a:t>Uniquement pour les candidats ayant des vœux en attente </a:t>
            </a: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r>
              <a:rPr lang="fr-FR" sz="1400" b="1" dirty="0">
                <a:solidFill>
                  <a:schemeClr val="bg2"/>
                </a:solidFill>
              </a:rPr>
              <a:t>A noter </a:t>
            </a:r>
            <a:r>
              <a:rPr lang="fr-FR" sz="1400" dirty="0">
                <a:solidFill>
                  <a:srgbClr val="0C5076"/>
                </a:solidFill>
              </a:rPr>
              <a:t>: les candidats qui ont déjà accepté définitivement une proposition d’admission ne sont pas concernés. </a:t>
            </a:r>
            <a:endParaRPr lang="fr-FR" sz="1600" b="1" dirty="0">
              <a:solidFill>
                <a:srgbClr val="0C5076"/>
              </a:solidFill>
            </a:endParaRPr>
          </a:p>
          <a:p>
            <a:pPr marL="627063" lvl="2" indent="0" algn="just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r>
              <a:rPr lang="fr-FR" sz="1600" b="1" dirty="0">
                <a:solidFill>
                  <a:srgbClr val="0C5076"/>
                </a:solidFill>
              </a:rPr>
              <a:t>Pour faire le point sur son dossier un mois après le début de la phase d’admission</a:t>
            </a: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800" b="1" dirty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chemeClr val="bg2"/>
                </a:solidFill>
              </a:rPr>
              <a:t>Comment ? </a:t>
            </a: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r>
              <a:rPr lang="fr-FR" sz="1600" b="1" dirty="0">
                <a:solidFill>
                  <a:srgbClr val="0C5076"/>
                </a:solidFill>
              </a:rPr>
              <a:t>Les candidats doivent se connecter et confirmer les vœux en attente qui les intéressent toujours (avant le 1</a:t>
            </a:r>
            <a:r>
              <a:rPr lang="fr-FR" sz="1600" b="1" baseline="30000" dirty="0">
                <a:solidFill>
                  <a:srgbClr val="0C5076"/>
                </a:solidFill>
              </a:rPr>
              <a:t>er</a:t>
            </a:r>
            <a:r>
              <a:rPr lang="fr-FR" sz="1600" b="1" dirty="0">
                <a:solidFill>
                  <a:srgbClr val="0C5076"/>
                </a:solidFill>
              </a:rPr>
              <a:t> juillet 2021 à 23h59, heure de Paris) 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368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771550"/>
            <a:ext cx="8424000" cy="447614"/>
          </a:xfrm>
        </p:spPr>
        <p:txBody>
          <a:bodyPr/>
          <a:lstStyle/>
          <a:p>
            <a:r>
              <a:rPr lang="fr-FR" sz="2400"/>
              <a:t>Les solutions pour les candidats qui n’ont pas reçu de proposition d’admission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1862" y="1572324"/>
            <a:ext cx="8612626" cy="3435886"/>
          </a:xfrm>
        </p:spPr>
        <p:txBody>
          <a:bodyPr/>
          <a:lstStyle/>
          <a:p>
            <a:pPr lvl="0"/>
            <a:r>
              <a:rPr lang="fr-FR" sz="1600" b="1" dirty="0">
                <a:solidFill>
                  <a:srgbClr val="EC130E"/>
                </a:solidFill>
              </a:rPr>
              <a:t>&gt;</a:t>
            </a:r>
            <a:r>
              <a:rPr lang="fr-FR" sz="1600" b="1" dirty="0"/>
              <a:t> Dès le 27 mai 2021 </a:t>
            </a:r>
            <a:r>
              <a:rPr lang="fr-FR" sz="1600" dirty="0"/>
              <a:t>: les lycéens qui n'ont fait que des demandes en formations sélectives et qui n’ont reçu que des réponses négatives </a:t>
            </a:r>
            <a:r>
              <a:rPr lang="fr-FR" sz="1600" dirty="0" smtClean="0"/>
              <a:t>se font accompagner par le </a:t>
            </a:r>
            <a:r>
              <a:rPr lang="fr-FR" sz="1600" b="1" dirty="0" smtClean="0">
                <a:solidFill>
                  <a:schemeClr val="bg2"/>
                </a:solidFill>
              </a:rPr>
              <a:t> </a:t>
            </a:r>
            <a:r>
              <a:rPr lang="fr-FR" sz="1600" b="1" dirty="0">
                <a:solidFill>
                  <a:schemeClr val="bg2"/>
                </a:solidFill>
              </a:rPr>
              <a:t>lycée ou </a:t>
            </a:r>
            <a:r>
              <a:rPr lang="fr-FR" sz="1600" b="1" dirty="0" smtClean="0">
                <a:solidFill>
                  <a:schemeClr val="bg2"/>
                </a:solidFill>
              </a:rPr>
              <a:t> au CIO</a:t>
            </a:r>
            <a:r>
              <a:rPr lang="fr-FR" sz="1600" dirty="0" smtClean="0">
                <a:solidFill>
                  <a:schemeClr val="bg2"/>
                </a:solidFill>
              </a:rPr>
              <a:t> </a:t>
            </a:r>
            <a:r>
              <a:rPr lang="fr-FR" sz="1600" b="1" dirty="0">
                <a:solidFill>
                  <a:schemeClr val="bg2"/>
                </a:solidFill>
              </a:rPr>
              <a:t>pour définir un nouveau projet d’orientation et préparer la phase complémentaire</a:t>
            </a:r>
          </a:p>
          <a:p>
            <a:pPr lvl="0"/>
            <a:endParaRPr lang="fr-FR" sz="800" dirty="0"/>
          </a:p>
          <a:p>
            <a:pPr lvl="0"/>
            <a:r>
              <a:rPr lang="fr-FR" sz="1600" b="1" dirty="0">
                <a:solidFill>
                  <a:srgbClr val="EC130E"/>
                </a:solidFill>
              </a:rPr>
              <a:t>&gt;</a:t>
            </a:r>
            <a:r>
              <a:rPr lang="fr-FR" sz="1600" b="1" dirty="0"/>
              <a:t> Du 16 juin au 16 septembre 2021 </a:t>
            </a:r>
            <a:r>
              <a:rPr lang="fr-FR" sz="1600" dirty="0"/>
              <a:t>: pendant la </a:t>
            </a:r>
            <a:r>
              <a:rPr lang="fr-FR" sz="1600" b="1" dirty="0">
                <a:solidFill>
                  <a:schemeClr val="bg2"/>
                </a:solidFill>
              </a:rPr>
              <a:t>phase complémentaire</a:t>
            </a:r>
            <a:r>
              <a:rPr lang="fr-FR" sz="1600" dirty="0"/>
              <a:t>, les lycéens peuvent </a:t>
            </a:r>
            <a:r>
              <a:rPr lang="fr-FR" sz="1600" b="1" dirty="0">
                <a:solidFill>
                  <a:schemeClr val="bg2"/>
                </a:solidFill>
              </a:rPr>
              <a:t>formuler jusqu’à 10 nouveaux vœux dans des formations disposant de places vacantes</a:t>
            </a:r>
          </a:p>
          <a:p>
            <a:pPr lvl="0"/>
            <a:endParaRPr lang="fr-FR" sz="800" dirty="0"/>
          </a:p>
          <a:p>
            <a:pPr lvl="0"/>
            <a:r>
              <a:rPr lang="fr-FR" sz="1600" b="1" dirty="0">
                <a:solidFill>
                  <a:srgbClr val="EC130E"/>
                </a:solidFill>
              </a:rPr>
              <a:t>&gt; </a:t>
            </a:r>
            <a:r>
              <a:rPr lang="fr-FR" sz="1600" b="1" dirty="0"/>
              <a:t>A partir du 2 juillet 2021 </a:t>
            </a:r>
            <a:r>
              <a:rPr lang="fr-FR" sz="1600" dirty="0"/>
              <a:t>: les candidats peuvent solliciter depuis leur dossier </a:t>
            </a:r>
            <a:r>
              <a:rPr lang="fr-FR" sz="1600" b="1" dirty="0">
                <a:solidFill>
                  <a:schemeClr val="bg2"/>
                </a:solidFill>
              </a:rPr>
              <a:t>l’accompagnement de la Commission d’Accès à l’Enseignement Supérieur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b="1" dirty="0">
                <a:solidFill>
                  <a:schemeClr val="bg2"/>
                </a:solidFill>
              </a:rPr>
              <a:t>(CAES) </a:t>
            </a:r>
            <a:r>
              <a:rPr lang="fr-FR" sz="1600" dirty="0"/>
              <a:t>de leur académie : elle étudie leur dossier et les aide à trouver une formation au plus près de leur projet en fonction des places disponibles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5DB7FD4-20FC-4ABB-A266-6915DE894B7A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728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L’inscription administrative dans la formation choisie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51520" y="1347614"/>
            <a:ext cx="8424000" cy="3312368"/>
          </a:xfrm>
        </p:spPr>
        <p:txBody>
          <a:bodyPr/>
          <a:lstStyle/>
          <a:p>
            <a:pPr lvl="0"/>
            <a:r>
              <a:rPr lang="fr-FR" sz="1600" dirty="0"/>
              <a:t>Après </a:t>
            </a:r>
            <a:r>
              <a:rPr lang="fr-FR" sz="1600" b="1" dirty="0">
                <a:solidFill>
                  <a:schemeClr val="bg2"/>
                </a:solidFill>
              </a:rPr>
              <a:t>avoir accepté définitivement la proposition d’admission de son choix et après avoir eu ses résultats au baccalauréat</a:t>
            </a:r>
            <a:r>
              <a:rPr lang="fr-FR" sz="1600" b="1" dirty="0">
                <a:solidFill>
                  <a:srgbClr val="F28E65"/>
                </a:solidFill>
              </a:rPr>
              <a:t>,</a:t>
            </a:r>
            <a:r>
              <a:rPr lang="fr-FR" sz="1600" dirty="0"/>
              <a:t> le lycéen procède à son inscription administrative. </a:t>
            </a:r>
          </a:p>
          <a:p>
            <a:pPr lvl="0"/>
            <a:endParaRPr lang="fr-FR" sz="800" dirty="0"/>
          </a:p>
          <a:p>
            <a:r>
              <a:rPr lang="fr-FR" sz="1600" dirty="0"/>
              <a:t>L’inscription administrative se fait </a:t>
            </a:r>
            <a:r>
              <a:rPr lang="fr-FR" sz="1600" b="1" dirty="0">
                <a:solidFill>
                  <a:schemeClr val="bg2"/>
                </a:solidFill>
              </a:rPr>
              <a:t>directement auprès de l’établissement choisi</a:t>
            </a:r>
            <a:r>
              <a:rPr lang="fr-FR" sz="1600" b="1" dirty="0">
                <a:solidFill>
                  <a:srgbClr val="F28E65"/>
                </a:solidFill>
              </a:rPr>
              <a:t> </a:t>
            </a:r>
            <a:r>
              <a:rPr lang="fr-FR" sz="1600" dirty="0"/>
              <a:t>et pas sur Parcoursup.</a:t>
            </a:r>
          </a:p>
          <a:p>
            <a:pPr lvl="0"/>
            <a:endParaRPr lang="fr-FR" sz="800" b="1" dirty="0">
              <a:solidFill>
                <a:schemeClr val="bg2"/>
              </a:solidFill>
            </a:endParaRPr>
          </a:p>
          <a:p>
            <a:pPr lvl="0"/>
            <a:r>
              <a:rPr lang="fr-FR" sz="1600" b="1" dirty="0">
                <a:solidFill>
                  <a:schemeClr val="bg2"/>
                </a:solidFill>
              </a:rPr>
              <a:t>Les modalités d’inscription sont propres à chaque établissement </a:t>
            </a:r>
            <a:r>
              <a:rPr lang="fr-FR" sz="1600" b="1" dirty="0"/>
              <a:t>: </a:t>
            </a:r>
          </a:p>
          <a:p>
            <a:pPr marL="285750" indent="-2857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Consulter les modalités d’inscription indiquées dans le dossier candidat sur Parcoursup. </a:t>
            </a:r>
          </a:p>
          <a:p>
            <a:pPr marL="285750" indent="-2857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600" b="1" u="sng" dirty="0"/>
              <a:t>Respecter la date limite indiquée. </a:t>
            </a:r>
          </a:p>
          <a:p>
            <a:pPr marL="285750" indent="-2857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Si le futur étudiant s’inscrit dans une formation en dehors de Parcoursup, il doit </a:t>
            </a:r>
            <a:r>
              <a:rPr lang="fr-FR" sz="1600" b="1" u="sng" dirty="0"/>
              <a:t>obligatoirement</a:t>
            </a:r>
            <a:r>
              <a:rPr lang="fr-FR" sz="1600" dirty="0"/>
              <a:t>  remettre une attestation de désinscription ou de non inscription sur Parcoursup qu’il télécharge </a:t>
            </a:r>
            <a:r>
              <a:rPr lang="fr-FR" sz="1600" dirty="0" smtClean="0"/>
              <a:t>via </a:t>
            </a:r>
            <a:r>
              <a:rPr lang="fr-FR" sz="1600" dirty="0"/>
              <a:t>la plateforme.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302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24001" cy="562500"/>
          </a:xfrm>
        </p:spPr>
        <p:txBody>
          <a:bodyPr/>
          <a:lstStyle/>
          <a:p>
            <a:r>
              <a:rPr lang="fr-FR" sz="2400"/>
              <a:t>Demande de bourse et/ou de logement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1625" y="1462500"/>
            <a:ext cx="8442375" cy="3197482"/>
          </a:xfrm>
        </p:spPr>
        <p:txBody>
          <a:bodyPr/>
          <a:lstStyle/>
          <a:p>
            <a:pPr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endParaRPr lang="fr-FR" sz="2100">
              <a:solidFill>
                <a:srgbClr val="3D566E"/>
              </a:solidFill>
              <a:latin typeface="Calibri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2100" b="1"/>
              <a:t>Créer son dossier social étudiant (DSE) </a:t>
            </a:r>
            <a:r>
              <a:rPr lang="fr-FR" sz="2100"/>
              <a:t>sur </a:t>
            </a:r>
            <a:r>
              <a:rPr lang="fr-FR" sz="2100">
                <a:hlinkClick r:id="rId2"/>
              </a:rPr>
              <a:t>www.messervices.etudiant.gouv.fr</a:t>
            </a:r>
            <a:r>
              <a:rPr lang="fr-FR" sz="2100"/>
              <a:t> pour demander une bourse et/ou un logement</a:t>
            </a:r>
            <a:endParaRPr lang="fr-FR" sz="2000"/>
          </a:p>
          <a:p>
            <a:pPr marL="342900" indent="-3429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r-FR" sz="2000"/>
          </a:p>
          <a:p>
            <a:pPr marL="342900" indent="-3429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2000" b="1"/>
              <a:t>Les demandes de logement en résidence universitaire </a:t>
            </a:r>
            <a:r>
              <a:rPr lang="fr-FR" sz="2000"/>
              <a:t>peuvent être effectuées </a:t>
            </a:r>
            <a:r>
              <a:rPr lang="fr-FR" sz="2000" u="sng"/>
              <a:t>jusqu’à la rentrée en septembre</a:t>
            </a:r>
          </a:p>
          <a:p>
            <a:pPr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endParaRPr lang="fr-FR" sz="2000" u="sng"/>
          </a:p>
          <a:p>
            <a:pPr marL="457200" lvl="1" indent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</a:pPr>
            <a:endParaRPr lang="fr-FR" sz="1000">
              <a:solidFill>
                <a:srgbClr val="F28E65"/>
              </a:solidFill>
              <a:latin typeface="Calibri"/>
            </a:endParaRPr>
          </a:p>
          <a:p>
            <a:pPr marL="457200" lvl="1" indent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</a:pPr>
            <a:endParaRPr lang="fr-FR" sz="2800" b="1">
              <a:solidFill>
                <a:srgbClr val="F28E65"/>
              </a:solidFill>
              <a:latin typeface="Calibri"/>
            </a:endParaRP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endParaRPr lang="fr-FR" sz="2800" b="1" u="sng">
              <a:solidFill>
                <a:srgbClr val="F28E65"/>
              </a:solidFill>
              <a:latin typeface="Calibri"/>
            </a:endParaRPr>
          </a:p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660232" y="51470"/>
            <a:ext cx="2160240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Entre le 20 janvier </a:t>
            </a:r>
          </a:p>
          <a:p>
            <a:pPr algn="ctr"/>
            <a:r>
              <a:rPr lang="fr-FR" sz="1400" b="1">
                <a:solidFill>
                  <a:schemeClr val="bg1"/>
                </a:solidFill>
              </a:rPr>
              <a:t>et le 15 mai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728000" y="4243500"/>
            <a:ext cx="5688000" cy="540000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/>
              <a:t>Toutes les infos sur la vie étudiante sur etudiant.gouv.fr</a:t>
            </a:r>
          </a:p>
        </p:txBody>
      </p:sp>
    </p:spTree>
    <p:extLst>
      <p:ext uri="{BB962C8B-B14F-4D97-AF65-F5344CB8AC3E}">
        <p14:creationId xmlns="" xmlns:p14="http://schemas.microsoft.com/office/powerpoint/2010/main" val="33861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3507854"/>
            <a:ext cx="9289032" cy="1368152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Etape 1 : découvrir les formations et </a:t>
            </a:r>
            <a:r>
              <a:rPr lang="fr-FR" sz="2800" dirty="0" smtClean="0"/>
              <a:t>choisir son</a:t>
            </a:r>
            <a:br>
              <a:rPr lang="fr-FR" sz="2800" dirty="0" smtClean="0"/>
            </a:br>
            <a:r>
              <a:rPr lang="fr-FR" sz="2800" dirty="0" smtClean="0"/>
              <a:t> </a:t>
            </a:r>
            <a:r>
              <a:rPr lang="fr-FR" sz="2800" dirty="0"/>
              <a:t>projet d’orientation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53243DC-22D4-4063-968D-3E7B7EEAF735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85" b="8585"/>
          <a:stretch>
            <a:fillRect/>
          </a:stretch>
        </p:blipFill>
        <p:spPr>
          <a:xfrm>
            <a:off x="1115616" y="747675"/>
            <a:ext cx="6944169" cy="3019715"/>
          </a:xfrm>
        </p:spPr>
      </p:pic>
    </p:spTree>
    <p:extLst>
      <p:ext uri="{BB962C8B-B14F-4D97-AF65-F5344CB8AC3E}">
        <p14:creationId xmlns="" xmlns:p14="http://schemas.microsoft.com/office/powerpoint/2010/main" val="5414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447654"/>
          </a:xfrm>
        </p:spPr>
        <p:txBody>
          <a:bodyPr/>
          <a:lstStyle/>
          <a:p>
            <a:r>
              <a:rPr lang="fr-FR" sz="2400"/>
              <a:t>Des services disponibles tout au long de la procédure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6" y="1707654"/>
            <a:ext cx="8424000" cy="3075846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chemeClr val="bg2"/>
                </a:solidFill>
              </a:rPr>
              <a:t> Le numéro vert</a:t>
            </a:r>
            <a:r>
              <a:rPr lang="fr-FR" sz="1800" dirty="0">
                <a:solidFill>
                  <a:schemeClr val="bg2"/>
                </a:solidFill>
              </a:rPr>
              <a:t> </a:t>
            </a:r>
            <a:r>
              <a:rPr lang="fr-FR" sz="1800" dirty="0">
                <a:solidFill>
                  <a:srgbClr val="3D566E"/>
                </a:solidFill>
              </a:rPr>
              <a:t>: </a:t>
            </a:r>
            <a:r>
              <a:rPr lang="fr-FR" sz="1800" b="1" dirty="0"/>
              <a:t>0 800 400 070 </a:t>
            </a:r>
            <a:r>
              <a:rPr lang="fr-FR" sz="1800" dirty="0"/>
              <a:t>(Numéros spécifiques pour l’Outre-mer sur Parcoursup.fr)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800" dirty="0">
              <a:solidFill>
                <a:schemeClr val="bg2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>
                <a:solidFill>
                  <a:schemeClr val="bg2"/>
                </a:solidFill>
              </a:rPr>
              <a:t> </a:t>
            </a:r>
            <a:r>
              <a:rPr lang="fr-FR" sz="1800" b="1" dirty="0">
                <a:solidFill>
                  <a:schemeClr val="bg2"/>
                </a:solidFill>
              </a:rPr>
              <a:t>La messagerie contact </a:t>
            </a:r>
            <a:r>
              <a:rPr lang="fr-FR" sz="1800" dirty="0"/>
              <a:t>depuis le dossier candidat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chemeClr val="bg2"/>
                </a:solidFill>
              </a:rPr>
              <a:t> Les réseaux sociaux pour rester informé :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800" b="1" dirty="0">
                <a:solidFill>
                  <a:srgbClr val="F28E65"/>
                </a:solidFill>
              </a:rPr>
              <a:t>		</a:t>
            </a:r>
            <a:r>
              <a:rPr lang="fr-FR" sz="1800" b="1" dirty="0"/>
              <a:t>@</a:t>
            </a:r>
            <a:r>
              <a:rPr lang="fr-FR" sz="1800" b="1" dirty="0" err="1"/>
              <a:t>Parcoursup_info</a:t>
            </a:r>
            <a:r>
              <a:rPr lang="fr-FR" sz="1800" b="1" dirty="0"/>
              <a:t>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800" b="1" dirty="0"/>
              <a:t>		@</a:t>
            </a:r>
            <a:r>
              <a:rPr lang="fr-FR" sz="1800" b="1" dirty="0" err="1"/>
              <a:t>Parcoursupinfo</a:t>
            </a:r>
            <a:endParaRPr lang="fr-FR" sz="1800" b="1" dirty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2B045C5-5FD0-48C2-A602-537AE315250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8" y="3651902"/>
            <a:ext cx="381946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6" y="3939902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6660232" y="74330"/>
            <a:ext cx="2160240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A partir du 20 janvier</a:t>
            </a:r>
          </a:p>
        </p:txBody>
      </p:sp>
    </p:spTree>
    <p:extLst>
      <p:ext uri="{BB962C8B-B14F-4D97-AF65-F5344CB8AC3E}">
        <p14:creationId xmlns="" xmlns:p14="http://schemas.microsoft.com/office/powerpoint/2010/main" val="6748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Les ressources pour préparer son projet d’orientation </a:t>
            </a:r>
            <a:br>
              <a:rPr lang="fr-FR" sz="2400"/>
            </a:br>
            <a:endParaRPr lang="fr-FR" sz="240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FD6E63-BDCC-4957-B479-7710D371F483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63639"/>
            <a:ext cx="4022454" cy="19501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545" y="1635647"/>
            <a:ext cx="4104454" cy="182177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51520" y="3890793"/>
            <a:ext cx="4022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Terminales2020-2021.fr </a:t>
            </a:r>
            <a:r>
              <a:rPr lang="fr-FR" dirty="0">
                <a:solidFill>
                  <a:srgbClr val="FF0000"/>
                </a:solidFill>
              </a:rPr>
              <a:t>:</a:t>
            </a:r>
            <a:r>
              <a:rPr lang="fr-FR" dirty="0">
                <a:solidFill>
                  <a:srgbClr val="0C5076"/>
                </a:solidFill>
              </a:rPr>
              <a:t> infos sur les filières, les formations, les métiers…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4688378" y="3890794"/>
            <a:ext cx="408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Parcoursup.fr </a:t>
            </a:r>
            <a:r>
              <a:rPr lang="fr-FR" dirty="0">
                <a:solidFill>
                  <a:srgbClr val="FF0000"/>
                </a:solidFill>
              </a:rPr>
              <a:t>:</a:t>
            </a:r>
            <a:r>
              <a:rPr lang="fr-FR" dirty="0">
                <a:solidFill>
                  <a:srgbClr val="0C5076"/>
                </a:solidFill>
              </a:rPr>
              <a:t> plus de 17 000 fiches de formations détaillées</a:t>
            </a:r>
          </a:p>
        </p:txBody>
      </p:sp>
    </p:spTree>
    <p:extLst>
      <p:ext uri="{BB962C8B-B14F-4D97-AF65-F5344CB8AC3E}">
        <p14:creationId xmlns="" xmlns:p14="http://schemas.microsoft.com/office/powerpoint/2010/main" val="14798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Les formations accessibles sur Parcoursup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08930" y="1347615"/>
            <a:ext cx="8583550" cy="3600400"/>
          </a:xfrm>
        </p:spPr>
        <p:txBody>
          <a:bodyPr/>
          <a:lstStyle/>
          <a:p>
            <a:r>
              <a:rPr lang="fr-FR" sz="1600" b="1" dirty="0">
                <a:solidFill>
                  <a:schemeClr val="bg2"/>
                </a:solidFill>
              </a:rPr>
              <a:t>Plus de 17 000 formations dispensant de diplômes reconnus par l’Etat, y compris des formations en apprentissage, sont disponibles via le moteur de recherche de formation </a:t>
            </a:r>
            <a:r>
              <a:rPr lang="fr-FR" sz="1600" b="1" dirty="0" smtClean="0">
                <a:solidFill>
                  <a:srgbClr val="F28E65"/>
                </a:solidFill>
              </a:rPr>
              <a:t>:</a:t>
            </a:r>
            <a:endParaRPr lang="fr-FR" sz="1600" b="1" dirty="0">
              <a:solidFill>
                <a:srgbClr val="F28E65"/>
              </a:solidFill>
            </a:endParaRPr>
          </a:p>
          <a:p>
            <a:endParaRPr lang="fr-FR" sz="800" b="1" dirty="0">
              <a:solidFill>
                <a:srgbClr val="F28E6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2"/>
                </a:solidFill>
              </a:rPr>
              <a:t>Des formations non sélectives </a:t>
            </a:r>
            <a:r>
              <a:rPr lang="fr-FR" sz="1600" dirty="0"/>
              <a:t>: les différentes licences et les parcours d’accès aux études de santé (PASS)</a:t>
            </a:r>
          </a:p>
          <a:p>
            <a:pPr>
              <a:spcAft>
                <a:spcPts val="0"/>
              </a:spcAft>
            </a:pPr>
            <a:endParaRPr lang="fr-F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2"/>
                </a:solidFill>
              </a:rPr>
              <a:t>Des formations sélectives </a:t>
            </a:r>
            <a:r>
              <a:rPr lang="fr-FR" sz="1600" b="1" dirty="0"/>
              <a:t>: </a:t>
            </a:r>
            <a:r>
              <a:rPr lang="fr-FR" sz="1600" dirty="0"/>
              <a:t>classes </a:t>
            </a:r>
            <a:r>
              <a:rPr lang="fr-FR" sz="1600" dirty="0" smtClean="0"/>
              <a:t>préparatoires aux grandes écoles(CPGE), </a:t>
            </a:r>
            <a:r>
              <a:rPr lang="fr-FR" sz="1600" dirty="0"/>
              <a:t>BTS, BUT (</a:t>
            </a:r>
            <a:r>
              <a:rPr lang="fr-FR" sz="1600" dirty="0" err="1"/>
              <a:t>Bachelor</a:t>
            </a:r>
            <a:r>
              <a:rPr lang="fr-FR" sz="1600" dirty="0"/>
              <a:t> universitaire de technologie ), formations en soins infirmiers (en IFSI) et autres formations paramédicales, formations en travail social (en EFTS), écoles d’ingénieur, de commerce et de management, Sciences Po/ Instituts d’Etudes Politiques, formations en apprentissage, écoles vétérinaires, formations aux métiers de la culture, du sport…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sz="1100" dirty="0"/>
          </a:p>
          <a:p>
            <a:endParaRPr lang="fr-FR" sz="105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E9E1B2D-AF3E-4378-92ED-82CE0A3E377E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02892" y="4103194"/>
            <a:ext cx="7543072" cy="618240"/>
          </a:xfrm>
          <a:prstGeom prst="rect">
            <a:avLst/>
          </a:prstGeom>
          <a:noFill/>
          <a:ln>
            <a:solidFill>
              <a:srgbClr val="0C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fr-FR" sz="1400" dirty="0">
                <a:solidFill>
                  <a:srgbClr val="0C5076"/>
                </a:solidFill>
              </a:rPr>
              <a:t>Quelques rares formations privées ne sont pas présentes sur Parcoursup &gt; </a:t>
            </a:r>
            <a:r>
              <a:rPr lang="fr-FR" sz="1400" dirty="0" smtClean="0">
                <a:solidFill>
                  <a:srgbClr val="0C5076"/>
                </a:solidFill>
              </a:rPr>
              <a:t>prendre contact avec les établissements pour connaitre les </a:t>
            </a:r>
            <a:r>
              <a:rPr lang="fr-FR" sz="1400" dirty="0">
                <a:solidFill>
                  <a:srgbClr val="0C5076"/>
                </a:solidFill>
              </a:rPr>
              <a:t>modalités de </a:t>
            </a:r>
            <a:r>
              <a:rPr lang="fr-FR" sz="1400" dirty="0" smtClean="0">
                <a:solidFill>
                  <a:srgbClr val="0C5076"/>
                </a:solidFill>
              </a:rPr>
              <a:t>candidature</a:t>
            </a:r>
            <a:endParaRPr lang="fr-FR" sz="1400" dirty="0">
              <a:solidFill>
                <a:srgbClr val="0C507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5755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Les nouvelles formations accessibles à la rentrée 2021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95972" y="1326601"/>
            <a:ext cx="8402434" cy="2865141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2"/>
                </a:solidFill>
              </a:rPr>
              <a:t>Les quatre Écoles nationales vétérinaires françaises </a:t>
            </a:r>
            <a:r>
              <a:rPr lang="fr-FR" sz="1800" dirty="0"/>
              <a:t>(ENV)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2"/>
                </a:solidFill>
              </a:rPr>
              <a:t>Les </a:t>
            </a:r>
            <a:r>
              <a:rPr lang="fr-FR" sz="1800" b="1" dirty="0" err="1">
                <a:solidFill>
                  <a:schemeClr val="bg2"/>
                </a:solidFill>
              </a:rPr>
              <a:t>bachelors</a:t>
            </a:r>
            <a:r>
              <a:rPr lang="fr-FR" sz="1800" b="1" dirty="0">
                <a:solidFill>
                  <a:schemeClr val="bg2"/>
                </a:solidFill>
              </a:rPr>
              <a:t> universitaires technologiques - BUT </a:t>
            </a:r>
            <a:r>
              <a:rPr lang="fr-FR" sz="1800" dirty="0"/>
              <a:t>qui remplacent les DUT (cursus intégré de 3 ans pour atteindre le grade licence et 24 spécialités inchangées)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2"/>
                </a:solidFill>
              </a:rPr>
              <a:t>Les classes </a:t>
            </a:r>
            <a:r>
              <a:rPr lang="fr-FR" sz="1800" b="1" dirty="0" smtClean="0">
                <a:solidFill>
                  <a:schemeClr val="bg2"/>
                </a:solidFill>
              </a:rPr>
              <a:t>préparatoires aux grandes écoles </a:t>
            </a:r>
            <a:r>
              <a:rPr lang="fr-FR" sz="1800" dirty="0"/>
              <a:t>: la CPGE « Mathématiques, physique, ingénierie, informatique » (MP2I)  et la CPGE « Economique et commerciale voie générale (ECG) </a:t>
            </a:r>
            <a:r>
              <a:rPr lang="fr-FR" sz="1800" dirty="0" smtClean="0"/>
              <a:t>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2"/>
                </a:solidFill>
              </a:rPr>
              <a:t>Les Parcours préparatoires au professorat des écoles </a:t>
            </a:r>
            <a:r>
              <a:rPr lang="fr-FR" sz="1800" dirty="0" smtClean="0"/>
              <a:t>(PPPE)</a:t>
            </a:r>
            <a:endParaRPr lang="fr-FR" sz="18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800" dirty="0"/>
          </a:p>
          <a:p>
            <a:pPr lvl="0"/>
            <a:r>
              <a:rPr lang="fr-FR" sz="1600" dirty="0"/>
              <a:t>Retrouvez toutes les infos sur ces formations sur </a:t>
            </a:r>
            <a:r>
              <a:rPr lang="fr-FR" sz="1600" b="1" dirty="0"/>
              <a:t>Terminales2020-2021.fr </a:t>
            </a:r>
            <a:r>
              <a:rPr lang="fr-FR" sz="1600" dirty="0"/>
              <a:t>et</a:t>
            </a:r>
            <a:r>
              <a:rPr lang="fr-FR" sz="1600" b="1" dirty="0"/>
              <a:t> Parcoursup.fr</a:t>
            </a:r>
          </a:p>
          <a:p>
            <a:endParaRPr lang="fr-FR" sz="11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2B124A-79C4-4F46-9AAA-9A517D580563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497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Rechercher des formations sur Parcoursup.fr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26/01/2021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012160" y="1491631"/>
            <a:ext cx="2952328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r>
              <a:rPr lang="fr-FR" sz="1600" b="1" dirty="0">
                <a:solidFill>
                  <a:srgbClr val="0C5076"/>
                </a:solidFill>
                <a:latin typeface="Calibri"/>
              </a:rPr>
              <a:t>Rechercher par mots clés ou critères de recherche </a:t>
            </a:r>
            <a:r>
              <a:rPr lang="fr-FR" sz="1600" dirty="0">
                <a:solidFill>
                  <a:srgbClr val="0C5076"/>
                </a:solidFill>
                <a:latin typeface="Calibri"/>
              </a:rPr>
              <a:t>(type de formation, spécialité/mention des formations …)</a:t>
            </a:r>
          </a:p>
          <a:p>
            <a:pPr lvl="0" defTabSz="4572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endParaRPr lang="fr-FR" sz="1600" b="1" dirty="0">
              <a:solidFill>
                <a:srgbClr val="0C5076"/>
              </a:solidFill>
              <a:latin typeface="Calibri"/>
            </a:endParaRPr>
          </a:p>
          <a:p>
            <a:pPr lvl="0" defTabSz="4572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r>
              <a:rPr lang="fr-FR" sz="1600" b="1" dirty="0">
                <a:solidFill>
                  <a:srgbClr val="0C5076"/>
                </a:solidFill>
                <a:latin typeface="Calibri"/>
              </a:rPr>
              <a:t>Affiner les résultats de recherche en zoomant sur la carte pour afficher les formations dans une zone précise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9622"/>
            <a:ext cx="5647153" cy="2964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65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4261</TotalTime>
  <Words>3597</Words>
  <Application>Microsoft Office PowerPoint</Application>
  <PresentationFormat>Affichage à l'écran (16:9)</PresentationFormat>
  <Paragraphs>552</Paragraphs>
  <Slides>50</Slides>
  <Notes>13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OPÉRATEURS</vt:lpstr>
      <vt:lpstr>w</vt:lpstr>
      <vt:lpstr>Diapositive 2</vt:lpstr>
      <vt:lpstr>Diapositive 3</vt:lpstr>
      <vt:lpstr>Parcoursup: calendrier 2021</vt:lpstr>
      <vt:lpstr>  Etape 1 : découvrir les formations et choisir son  projet d’orientation</vt:lpstr>
      <vt:lpstr>Les ressources pour préparer son projet d’orientation  </vt:lpstr>
      <vt:lpstr>Les formations accessibles sur Parcoursup</vt:lpstr>
      <vt:lpstr>Les nouvelles formations accessibles à la rentrée 2021</vt:lpstr>
      <vt:lpstr>Rechercher des formations sur Parcoursup.fr </vt:lpstr>
      <vt:lpstr>Diapositive 10</vt:lpstr>
      <vt:lpstr>Diapositive 11</vt:lpstr>
      <vt:lpstr>L’accompagnement des candidats en situation de handicap ou atteints d’un trouble de santé invalidant </vt:lpstr>
      <vt:lpstr>Diapositive 13</vt:lpstr>
      <vt:lpstr>S’inscrire sur Parcoursup </vt:lpstr>
      <vt:lpstr>Formuler des vœux sur Parcoursup </vt:lpstr>
      <vt:lpstr>Focus sur les vœux multiples (1/4) </vt:lpstr>
      <vt:lpstr>Focus sur les vœux multiples (2/4) </vt:lpstr>
      <vt:lpstr>Focus sur les vœux multiples (3/4)  </vt:lpstr>
      <vt:lpstr>Focus sur les vœux multiples (4/4)  </vt:lpstr>
      <vt:lpstr>Focus sur les vœux en apprentissage </vt:lpstr>
      <vt:lpstr>Focus sur le secteur géographique (1/2) </vt:lpstr>
      <vt:lpstr>Focus sur le secteur géographique (2/2) </vt:lpstr>
      <vt:lpstr>Diapositive 23</vt:lpstr>
      <vt:lpstr>Diapositive 24</vt:lpstr>
      <vt:lpstr>La demande de césure : mode d’emploi </vt:lpstr>
      <vt:lpstr>Diapositive 26</vt:lpstr>
      <vt:lpstr>Calendrier des opérations des mois de mars et avril   - 11 mars 2021 : date limite de saisie des vœux par les élèves  - du 16 au 19 mars 2021: conseils de classe de terminales   - du 23 au 26 mars 2021: rédaction des appréciations par les professeurs de la fiche Avenir   -  8 avril 2021 : date limite pour finaliser son dossier et confirmer chacun de ses vœux. </vt:lpstr>
      <vt:lpstr>Finaliser son dossier et confirmer ses vœux </vt:lpstr>
      <vt:lpstr>La rubrique « préférence et autres projets »</vt:lpstr>
      <vt:lpstr>La rubrique « Activités et centre d’intérêts » </vt:lpstr>
      <vt:lpstr>Les bulletins scolaires et notes du baccalauréat remontés automatiquement   </vt:lpstr>
      <vt:lpstr>La fiche avenir renseignée par le lycée </vt:lpstr>
      <vt:lpstr>Récapitulatif des éléments transmis à chaque formation</vt:lpstr>
      <vt:lpstr>Diapositive 34</vt:lpstr>
      <vt:lpstr> L’examen des vœux par les formations</vt:lpstr>
      <vt:lpstr>Les principes de l’admission </vt:lpstr>
      <vt:lpstr>Parcoursup au service de l’égalité des chances      </vt:lpstr>
      <vt:lpstr>Etape 3 : consulter les réponses des formations et faire ses choix </vt:lpstr>
      <vt:lpstr>Les réponses des formations et les choix des candidats  </vt:lpstr>
      <vt:lpstr>Diapositive 40</vt:lpstr>
      <vt:lpstr>Diapositive 41</vt:lpstr>
      <vt:lpstr>La phase d’admission principale du 27 mai au 16 juillet 2021   </vt:lpstr>
      <vt:lpstr>Comment répondre aux propositions d’admission ? (1/3)  </vt:lpstr>
      <vt:lpstr>Comment répondre aux propositions d’admission ? (2/3)  </vt:lpstr>
      <vt:lpstr>Comment répondre aux propositions d’admission ? (3/3)  </vt:lpstr>
      <vt:lpstr>Le point d’étape obligatoire </vt:lpstr>
      <vt:lpstr>Les solutions pour les candidats qui n’ont pas reçu de proposition d’admission </vt:lpstr>
      <vt:lpstr>L’inscription administrative dans la formation choisie </vt:lpstr>
      <vt:lpstr>Demande de bourse et/ou de logement </vt:lpstr>
      <vt:lpstr>Des services disponibles tout au long de la procédure </vt:lpstr>
    </vt:vector>
  </TitlesOfParts>
  <Manager>Client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subject>Client</dc:subject>
  <dc:creator>Microsoft Office User</dc:creator>
  <cp:lastModifiedBy>adjoint</cp:lastModifiedBy>
  <cp:revision>103</cp:revision>
  <dcterms:created xsi:type="dcterms:W3CDTF">2020-10-27T08:44:50Z</dcterms:created>
  <dcterms:modified xsi:type="dcterms:W3CDTF">2021-01-26T16:36:22Z</dcterms:modified>
</cp:coreProperties>
</file>